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7" r:id="rId21"/>
    <p:sldId id="276" r:id="rId22"/>
  </p:sldIdLst>
  <p:sldSz cx="18288000" cy="10287000"/>
  <p:notesSz cx="6858000" cy="9144000"/>
  <p:embeddedFontLst>
    <p:embeddedFont>
      <p:font typeface="Arial Bold" panose="020B0802020202020204" pitchFamily="34" charset="77"/>
      <p:regular r:id="rId24"/>
      <p:bold r:id="rId25"/>
    </p:embeddedFont>
    <p:embeddedFont>
      <p:font typeface="Blacker Sans Text" pitchFamily="2" charset="0"/>
      <p:regular r:id="rId26"/>
    </p:embeddedFont>
    <p:embeddedFont>
      <p:font typeface="Blacker Sans Text Bold" pitchFamily="2" charset="0"/>
      <p:regular r:id="rId27"/>
      <p:bold r:id="rId28"/>
    </p:embeddedFont>
    <p:embeddedFont>
      <p:font typeface="Blacker Sans Text Bold Italics" pitchFamily="2" charset="0"/>
      <p:regular r:id="rId29"/>
      <p:bold r:id="rId30"/>
      <p:italic r:id="rId31"/>
      <p:boldItalic r:id="rId32"/>
    </p:embeddedFont>
    <p:embeddedFont>
      <p:font typeface="Blacker Sans Text Italics" pitchFamily="2" charset="0"/>
      <p:regular r:id="rId33"/>
      <p:italic r:id="rId34"/>
    </p:embeddedFont>
    <p:embeddedFont>
      <p:font typeface="Helvetica Bold" pitchFamily="2" charset="0"/>
      <p:italic r:id="rId35"/>
      <p:boldItalic r:id="rId36"/>
    </p:embeddedFont>
    <p:embeddedFont>
      <p:font typeface="Mazzard" pitchFamily="2" charset="77"/>
      <p:regular r:id="rId37"/>
    </p:embeddedFont>
    <p:embeddedFont>
      <p:font typeface="Mazzard Bold" pitchFamily="2" charset="77"/>
      <p:regular r:id="rId38"/>
      <p:bold r:id="rId39"/>
    </p:embeddedFont>
    <p:embeddedFont>
      <p:font typeface="Mazzard Medium" pitchFamily="2" charset="77"/>
      <p:regular r:id="rId40"/>
    </p:embeddedFont>
    <p:embeddedFont>
      <p:font typeface="Microsoft Sans Serif" panose="020B0604020202020204" pitchFamily="34" charset="0"/>
      <p:regular r:id="rId41"/>
    </p:embeddedFont>
    <p:embeddedFont>
      <p:font typeface="Trebuchet MS" panose="020B0703020202090204" pitchFamily="34" charset="0"/>
      <p:regular r:id="rId42"/>
      <p:bold r:id="rId43"/>
      <p:italic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87" autoAdjust="0"/>
    <p:restoredTop sz="94599" autoAdjust="0"/>
  </p:normalViewPr>
  <p:slideViewPr>
    <p:cSldViewPr>
      <p:cViewPr>
        <p:scale>
          <a:sx n="69" d="100"/>
          <a:sy n="69" d="100"/>
        </p:scale>
        <p:origin x="816" y="2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12.08.2026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invertir slides y quitar fotos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mover caja azul</a:t>
            </a:r>
          </a:p>
          <a:p>
            <a:r>
              <a:rPr lang="en-US"/>
              <a:t>invertir años</a:t>
            </a:r>
          </a:p>
          <a:p>
            <a:r>
              <a:rPr lang="en-US"/>
              <a:t>30 años de experiencia</a:t>
            </a:r>
          </a:p>
          <a:p>
            <a:r>
              <a:rPr lang="en-US"/>
              <a:t>DEVELOPMENT HISTORY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Cambiar render mykb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C904DC7-1EAB-624C-923B-31E500B73D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720975" y="968375"/>
            <a:ext cx="4641850" cy="2611438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B7ADA1F-AE1B-5CE9-8BF6-3238F618611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0611787-0C32-CD60-DE32-3E0EE23158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5D0A8D-2DA1-5D4E-8382-EDAE1EB7329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59FBF795-0B31-D9B1-7515-3D86F1C9D0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71593" y="3186349"/>
            <a:ext cx="15544796" cy="49090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99F98F86-72EC-60EC-EBB1-5074B107CA7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743206" y="5755999"/>
            <a:ext cx="12801591" cy="36811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26AFE728-E16A-59A2-6A9D-2A844905F8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7E2C052D-F64C-BD72-304A-7265928B31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EF1030-028E-3A43-A446-AA69F96D0B8C}" type="datetime1">
              <a:rPr lang="en-US"/>
              <a:pPr lvl="0"/>
              <a:t>8/12/26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213C5870-31E9-E87E-D4C2-C94142C36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CC1509-7096-6E43-BAD1-27E26848F744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1683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A2B02E7A-AB5C-6F97-EDB2-5DE4D49445A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22BFD598-DAE2-1A98-33CC-A831866E62C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27088" y="1914620"/>
            <a:ext cx="16433810" cy="36811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BE4ED4DE-8CDD-D4FC-6A70-614ED352EE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C73552BF-9752-91F0-76BB-598A0A2C7AA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FBDCCF-9D80-304A-8102-B9C3EA2562D3}" type="datetime1">
              <a:rPr lang="en-US"/>
              <a:pPr lvl="0"/>
              <a:t>8/12/26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139F5732-66B9-F0F4-F646-B41B3AE3DE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5B3C59-6395-9B47-8F36-D208AAE38EB8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141136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7E1374E3-1155-37C3-76DF-BE6F3AB2B29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25BB76D6-D39E-CC6B-8A75-FE41E2244D2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14403" y="2364073"/>
            <a:ext cx="7955273" cy="36811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3FE58ECF-3673-4DC6-31A6-4D3543C90F7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9418328" y="2364073"/>
            <a:ext cx="7955273" cy="368114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BA84358B-02E8-46A0-A181-F73217FA765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257E1D04-8841-168C-5487-48306C2F829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EA96B-FEFA-4F40-99B3-38CFD5E946B4}" type="datetime1">
              <a:rPr lang="en-US"/>
              <a:pPr lvl="0"/>
              <a:t>8/12/26</a:t>
            </a:fld>
            <a:endParaRPr lang="en-US"/>
          </a:p>
        </p:txBody>
      </p:sp>
      <p:sp>
        <p:nvSpPr>
          <p:cNvPr id="7" name="Holder 7">
            <a:extLst>
              <a:ext uri="{FF2B5EF4-FFF2-40B4-BE49-F238E27FC236}">
                <a16:creationId xmlns:a16="http://schemas.microsoft.com/office/drawing/2014/main" id="{B2E35DD1-1034-3DC2-3ED4-ED259A3467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706604-A914-3A43-BA86-2C5C13474940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6901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 object 16">
            <a:extLst>
              <a:ext uri="{FF2B5EF4-FFF2-40B4-BE49-F238E27FC236}">
                <a16:creationId xmlns:a16="http://schemas.microsoft.com/office/drawing/2014/main" id="{1A5A9120-19A3-1026-266D-8B583EA6AB48}"/>
              </a:ext>
            </a:extLst>
          </p:cNvPr>
          <p:cNvSpPr/>
          <p:nvPr/>
        </p:nvSpPr>
        <p:spPr>
          <a:xfrm>
            <a:off x="630955" y="246503"/>
            <a:ext cx="12039211" cy="1033757"/>
          </a:xfrm>
          <a:custGeom>
            <a:avLst/>
            <a:gdLst>
              <a:gd name="f0" fmla="val w"/>
              <a:gd name="f1" fmla="val h"/>
              <a:gd name="f2" fmla="val 0"/>
              <a:gd name="f3" fmla="val 6638290"/>
              <a:gd name="f4" fmla="val 777875"/>
              <a:gd name="f5" fmla="val 6047004"/>
              <a:gd name="f6" fmla="val 31"/>
              <a:gd name="f7" fmla="val 660062"/>
              <a:gd name="f8" fmla="val 528708"/>
              <a:gd name="f9" fmla="val 251"/>
              <a:gd name="f10" fmla="val 472793"/>
              <a:gd name="f11" fmla="val 848"/>
              <a:gd name="f12" fmla="val 422780"/>
              <a:gd name="f13" fmla="val 2011"/>
              <a:gd name="f14" fmla="val 378217"/>
              <a:gd name="f15" fmla="val 3928"/>
              <a:gd name="f16" fmla="val 338648"/>
              <a:gd name="f17" fmla="val 6788"/>
              <a:gd name="f18" fmla="val 272677"/>
              <a:gd name="f19" fmla="val 16090"/>
              <a:gd name="f20" fmla="val 218915"/>
              <a:gd name="f21" fmla="val 28114"/>
              <a:gd name="f22" fmla="val 169761"/>
              <a:gd name="f23" fmla="val 43735"/>
              <a:gd name="f24" fmla="val 125870"/>
              <a:gd name="f25" fmla="val 62628"/>
              <a:gd name="f26" fmla="val 87899"/>
              <a:gd name="f27" fmla="val 84466"/>
              <a:gd name="f28" fmla="val 56503"/>
              <a:gd name="f29" fmla="val 108924"/>
              <a:gd name="f30" fmla="val 13643"/>
              <a:gd name="f31" fmla="val 168498"/>
              <a:gd name="f32" fmla="val 4042"/>
              <a:gd name="f33" fmla="val 210359"/>
              <a:gd name="f34" fmla="val 505"/>
              <a:gd name="f35" fmla="val 263065"/>
              <a:gd name="f36" fmla="val 328422"/>
              <a:gd name="f37" fmla="val 449364"/>
              <a:gd name="f38" fmla="val 514721"/>
              <a:gd name="f39" fmla="val 567428"/>
              <a:gd name="f40" fmla="val 609293"/>
              <a:gd name="f41" fmla="val 668869"/>
              <a:gd name="f42" fmla="val 693323"/>
              <a:gd name="f43" fmla="val 715159"/>
              <a:gd name="f44" fmla="val 734051"/>
              <a:gd name="f45" fmla="val 749671"/>
              <a:gd name="f46" fmla="val 761695"/>
              <a:gd name="f47" fmla="val 770997"/>
              <a:gd name="f48" fmla="val 773857"/>
              <a:gd name="f49" fmla="val 775774"/>
              <a:gd name="f50" fmla="val 776937"/>
              <a:gd name="f51" fmla="val 777534"/>
              <a:gd name="f52" fmla="val 590979"/>
              <a:gd name="f53" fmla="val 777754"/>
              <a:gd name="f54" fmla="val 5977930"/>
              <a:gd name="f55" fmla="val 777786"/>
              <a:gd name="f56" fmla="val 6109270"/>
              <a:gd name="f57" fmla="val 6165182"/>
              <a:gd name="f58" fmla="val 6215193"/>
              <a:gd name="f59" fmla="val 6259757"/>
              <a:gd name="f60" fmla="val 6299330"/>
              <a:gd name="f61" fmla="val 6365315"/>
              <a:gd name="f62" fmla="val 6419077"/>
              <a:gd name="f63" fmla="val 6468230"/>
              <a:gd name="f64" fmla="val 6512119"/>
              <a:gd name="f65" fmla="val 6550085"/>
              <a:gd name="f66" fmla="val 6581474"/>
              <a:gd name="f67" fmla="val 6624339"/>
              <a:gd name="f68" fmla="val 6633947"/>
              <a:gd name="f69" fmla="val 6637487"/>
              <a:gd name="f70" fmla="val 6637993"/>
              <a:gd name="f71" fmla="*/ f0 1 6638290"/>
              <a:gd name="f72" fmla="*/ f1 1 777875"/>
              <a:gd name="f73" fmla="val f2"/>
              <a:gd name="f74" fmla="val f3"/>
              <a:gd name="f75" fmla="val f4"/>
              <a:gd name="f76" fmla="+- f75 0 f73"/>
              <a:gd name="f77" fmla="+- f74 0 f73"/>
              <a:gd name="f78" fmla="*/ f77 1 6638290"/>
              <a:gd name="f79" fmla="*/ f76 1 777875"/>
              <a:gd name="f80" fmla="*/ f73 1 f78"/>
              <a:gd name="f81" fmla="*/ f74 1 f78"/>
              <a:gd name="f82" fmla="*/ f73 1 f79"/>
              <a:gd name="f83" fmla="*/ f75 1 f79"/>
              <a:gd name="f84" fmla="*/ f80 f71 1"/>
              <a:gd name="f85" fmla="*/ f81 f71 1"/>
              <a:gd name="f86" fmla="*/ f83 f72 1"/>
              <a:gd name="f87" fmla="*/ f82 f7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4" t="f87" r="f85" b="f86"/>
            <a:pathLst>
              <a:path w="6638290" h="777875">
                <a:moveTo>
                  <a:pt x="f5" y="f6"/>
                </a:moveTo>
                <a:lnTo>
                  <a:pt x="f7" y="f2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2" y="f23"/>
                </a:lnTo>
                <a:lnTo>
                  <a:pt x="f24" y="f25"/>
                </a:lnTo>
                <a:lnTo>
                  <a:pt x="f26" y="f27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2" y="f36"/>
                </a:lnTo>
                <a:lnTo>
                  <a:pt x="f2" y="f37"/>
                </a:lnTo>
                <a:lnTo>
                  <a:pt x="f34" y="f38"/>
                </a:lnTo>
                <a:lnTo>
                  <a:pt x="f32" y="f39"/>
                </a:lnTo>
                <a:lnTo>
                  <a:pt x="f30" y="f40"/>
                </a:lnTo>
                <a:lnTo>
                  <a:pt x="f28" y="f41"/>
                </a:lnTo>
                <a:lnTo>
                  <a:pt x="f26" y="f42"/>
                </a:lnTo>
                <a:lnTo>
                  <a:pt x="f24" y="f43"/>
                </a:lnTo>
                <a:lnTo>
                  <a:pt x="f22" y="f44"/>
                </a:lnTo>
                <a:lnTo>
                  <a:pt x="f20" y="f45"/>
                </a:lnTo>
                <a:lnTo>
                  <a:pt x="f18" y="f46"/>
                </a:lnTo>
                <a:lnTo>
                  <a:pt x="f16" y="f47"/>
                </a:lnTo>
                <a:lnTo>
                  <a:pt x="f14" y="f48"/>
                </a:lnTo>
                <a:lnTo>
                  <a:pt x="f12" y="f49"/>
                </a:lnTo>
                <a:lnTo>
                  <a:pt x="f10" y="f50"/>
                </a:lnTo>
                <a:lnTo>
                  <a:pt x="f8" y="f51"/>
                </a:lnTo>
                <a:lnTo>
                  <a:pt x="f52" y="f53"/>
                </a:lnTo>
                <a:lnTo>
                  <a:pt x="f54" y="f55"/>
                </a:lnTo>
                <a:lnTo>
                  <a:pt x="f56" y="f51"/>
                </a:lnTo>
                <a:lnTo>
                  <a:pt x="f57" y="f50"/>
                </a:lnTo>
                <a:lnTo>
                  <a:pt x="f58" y="f49"/>
                </a:lnTo>
                <a:lnTo>
                  <a:pt x="f59" y="f48"/>
                </a:lnTo>
                <a:lnTo>
                  <a:pt x="f60" y="f47"/>
                </a:lnTo>
                <a:lnTo>
                  <a:pt x="f61" y="f46"/>
                </a:lnTo>
                <a:lnTo>
                  <a:pt x="f62" y="f45"/>
                </a:lnTo>
                <a:lnTo>
                  <a:pt x="f63" y="f44"/>
                </a:lnTo>
                <a:lnTo>
                  <a:pt x="f64" y="f43"/>
                </a:lnTo>
                <a:lnTo>
                  <a:pt x="f65" y="f42"/>
                </a:lnTo>
                <a:lnTo>
                  <a:pt x="f66" y="f41"/>
                </a:lnTo>
                <a:lnTo>
                  <a:pt x="f67" y="f40"/>
                </a:lnTo>
                <a:lnTo>
                  <a:pt x="f68" y="f39"/>
                </a:lnTo>
                <a:lnTo>
                  <a:pt x="f69" y="f38"/>
                </a:lnTo>
                <a:lnTo>
                  <a:pt x="f70" y="f37"/>
                </a:lnTo>
                <a:lnTo>
                  <a:pt x="f70" y="f36"/>
                </a:lnTo>
                <a:lnTo>
                  <a:pt x="f69" y="f35"/>
                </a:lnTo>
                <a:lnTo>
                  <a:pt x="f68" y="f33"/>
                </a:lnTo>
                <a:lnTo>
                  <a:pt x="f67" y="f31"/>
                </a:lnTo>
                <a:lnTo>
                  <a:pt x="f66" y="f29"/>
                </a:lnTo>
                <a:lnTo>
                  <a:pt x="f65" y="f27"/>
                </a:lnTo>
                <a:lnTo>
                  <a:pt x="f64" y="f25"/>
                </a:lnTo>
                <a:lnTo>
                  <a:pt x="f63" y="f23"/>
                </a:lnTo>
                <a:lnTo>
                  <a:pt x="f62" y="f21"/>
                </a:lnTo>
                <a:lnTo>
                  <a:pt x="f61" y="f19"/>
                </a:lnTo>
                <a:lnTo>
                  <a:pt x="f60" y="f17"/>
                </a:lnTo>
                <a:lnTo>
                  <a:pt x="f59" y="f15"/>
                </a:lnTo>
                <a:lnTo>
                  <a:pt x="f58" y="f13"/>
                </a:lnTo>
                <a:lnTo>
                  <a:pt x="f57" y="f11"/>
                </a:lnTo>
                <a:lnTo>
                  <a:pt x="f56" y="f9"/>
                </a:lnTo>
                <a:lnTo>
                  <a:pt x="f5" y="f6"/>
                </a:lnTo>
                <a:close/>
              </a:path>
            </a:pathLst>
          </a:custGeom>
          <a:solidFill>
            <a:srgbClr val="14244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1215238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MX" sz="2392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Holder 2">
            <a:extLst>
              <a:ext uri="{FF2B5EF4-FFF2-40B4-BE49-F238E27FC236}">
                <a16:creationId xmlns:a16="http://schemas.microsoft.com/office/drawing/2014/main" id="{3E8E8249-3F8D-C00B-852D-8D68C68B37C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3464DBB4-6D2C-7E48-FB3C-E7FC8DE0DC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7C8DE0C8-9BCD-9718-C15A-259BA23BFA3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2208E8-62AB-FE49-900E-8629CF474DD6}" type="datetime1">
              <a:rPr lang="en-US"/>
              <a:pPr lvl="0"/>
              <a:t>8/12/26</a:t>
            </a:fld>
            <a:endParaRPr lang="en-US"/>
          </a:p>
        </p:txBody>
      </p:sp>
      <p:sp>
        <p:nvSpPr>
          <p:cNvPr id="6" name="Holder 5">
            <a:extLst>
              <a:ext uri="{FF2B5EF4-FFF2-40B4-BE49-F238E27FC236}">
                <a16:creationId xmlns:a16="http://schemas.microsoft.com/office/drawing/2014/main" id="{1D4BC01B-1754-B3CE-51D0-662E96AE4F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0B7C1A-8860-CC4D-88E9-0C010B91AD8F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965510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2B55497A-ED57-0743-9304-FACCCFEBA44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FBEA809C-6FD4-6ED7-5AF4-8C658D5DBDE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3FB105-76B5-E64E-9590-AD51D2664761}" type="datetime1">
              <a:rPr lang="en-US"/>
              <a:pPr lvl="0"/>
              <a:t>8/12/26</a:t>
            </a:fld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438159B7-D561-7C38-3049-8EFFE35C42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A664B7-584A-4D49-A38D-515BEAD80542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628924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1">
            <a:extLst>
              <a:ext uri="{FF2B5EF4-FFF2-40B4-BE49-F238E27FC236}">
                <a16:creationId xmlns:a16="http://schemas.microsoft.com/office/drawing/2014/main" id="{DAFC91BA-6E16-595D-FB2E-F7F58BF2F4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03046" y="9698298"/>
            <a:ext cx="16870554" cy="203059"/>
          </a:xfrm>
        </p:spPr>
        <p:txBody>
          <a:bodyPr anchorCtr="1"/>
          <a:lstStyle>
            <a:lvl1pPr algn="ctr">
              <a:defRPr sz="1320"/>
            </a:lvl1pPr>
          </a:lstStyle>
          <a:p>
            <a:pPr lvl="0"/>
            <a:fld id="{D809883A-B6C8-794A-9AC4-0EE5FF50F796}" type="slidenum">
              <a:t>‹Nº›</a:t>
            </a:fld>
            <a:endParaRPr lang="es-MX"/>
          </a:p>
        </p:txBody>
      </p:sp>
      <p:cxnSp>
        <p:nvCxnSpPr>
          <p:cNvPr id="3" name="2 Conector recto">
            <a:extLst>
              <a:ext uri="{FF2B5EF4-FFF2-40B4-BE49-F238E27FC236}">
                <a16:creationId xmlns:a16="http://schemas.microsoft.com/office/drawing/2014/main" id="{ADE6E841-FD59-A636-48C3-7DE7497113AD}"/>
              </a:ext>
            </a:extLst>
          </p:cNvPr>
          <p:cNvCxnSpPr/>
          <p:nvPr/>
        </p:nvCxnSpPr>
        <p:spPr>
          <a:xfrm>
            <a:off x="503047" y="802639"/>
            <a:ext cx="17281910" cy="0"/>
          </a:xfrm>
          <a:prstGeom prst="straightConnector1">
            <a:avLst/>
          </a:prstGeom>
          <a:noFill/>
          <a:ln w="28575" cap="flat">
            <a:solidFill>
              <a:srgbClr val="14244F"/>
            </a:solidFill>
            <a:prstDash val="solid"/>
          </a:ln>
        </p:spPr>
      </p:cxnSp>
      <p:pic>
        <p:nvPicPr>
          <p:cNvPr id="4" name="Picture 2" descr="Empresas que están invirtiendo y desarrollando en Tulum">
            <a:extLst>
              <a:ext uri="{FF2B5EF4-FFF2-40B4-BE49-F238E27FC236}">
                <a16:creationId xmlns:a16="http://schemas.microsoft.com/office/drawing/2014/main" id="{44CD00DE-F596-C585-620D-62C0121371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7480"/>
          <a:stretch>
            <a:fillRect/>
          </a:stretch>
        </p:blipFill>
        <p:spPr>
          <a:xfrm>
            <a:off x="16940024" y="144476"/>
            <a:ext cx="844932" cy="61365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5592857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>
            <a:extLst>
              <a:ext uri="{FF2B5EF4-FFF2-40B4-BE49-F238E27FC236}">
                <a16:creationId xmlns:a16="http://schemas.microsoft.com/office/drawing/2014/main" id="{23DBAAC7-D52A-5F35-D352-30226F7C899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914402" y="9534527"/>
            <a:ext cx="4267202" cy="368120"/>
          </a:xfrm>
        </p:spPr>
        <p:txBody>
          <a:bodyPr/>
          <a:lstStyle>
            <a:lvl1pPr>
              <a:defRPr lang="es-MX"/>
            </a:lvl1pPr>
          </a:lstStyle>
          <a:p>
            <a:pPr lvl="0"/>
            <a:endParaRPr lang="es-MX"/>
          </a:p>
        </p:txBody>
      </p:sp>
      <p:sp>
        <p:nvSpPr>
          <p:cNvPr id="3" name="2 Marcador de pie de página">
            <a:extLst>
              <a:ext uri="{FF2B5EF4-FFF2-40B4-BE49-F238E27FC236}">
                <a16:creationId xmlns:a16="http://schemas.microsoft.com/office/drawing/2014/main" id="{CE85E586-A09C-A0F9-498A-3A2F67F4A9C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6248393" y="9534527"/>
            <a:ext cx="5791199" cy="36812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862090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B93A0D5D-C767-9339-E592-C87C3EA12D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63789" y="5628074"/>
            <a:ext cx="3760408" cy="49090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endParaRPr lang="es-MX"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3B9782D7-D147-B413-CD11-D78F3D8067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7088" y="1914620"/>
            <a:ext cx="16433810" cy="220188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704B4E9E-C4A9-C793-2078-88E915D550E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6217912" y="9559062"/>
            <a:ext cx="5852162" cy="3681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spAutoFit/>
          </a:bodyPr>
          <a:lstStyle>
            <a:lvl1pPr marL="0" marR="0" lvl="0" indent="0" algn="ctr" defTabSz="1215238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MX" sz="23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s-MX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6B91364B-FA92-E86F-5429-AC3947FE0D6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914403" y="9559062"/>
            <a:ext cx="4206242" cy="3681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0" marR="0" lvl="0" indent="0" algn="l" defTabSz="1215238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23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47F941C-EAA3-EC44-863B-87EFE078F9AE}" type="datetime1">
              <a:rPr lang="en-US"/>
              <a:pPr lvl="0"/>
              <a:t>8/12/26</a:t>
            </a:fld>
            <a:endParaRPr lang="en-US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05ADEE97-FF54-5F33-3810-B865A67E755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3167361" y="9559062"/>
            <a:ext cx="4206242" cy="3681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>
            <a:lvl1pPr marL="0" marR="0" lvl="0" indent="0" algn="r" defTabSz="1215238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MX" sz="2392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8CF93D91-7D8D-7242-9AAB-80B8005EC599}" type="slidenum"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636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marL="0" marR="0" lvl="0" indent="0" defTabSz="1215238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s-MX" sz="3190" b="0" i="0" u="none" strike="noStrike" kern="0" cap="none" spc="0" baseline="0">
          <a:solidFill>
            <a:srgbClr val="FFFFFF"/>
          </a:solidFill>
          <a:uFillTx/>
          <a:latin typeface="Microsoft Sans Serif"/>
          <a:cs typeface="Microsoft Sans Serif"/>
        </a:defRPr>
      </a:lvl1pPr>
    </p:titleStyle>
    <p:bodyStyle>
      <a:lvl1pPr marL="0" marR="0" lvl="0" indent="0" defTabSz="1215238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s-MX" sz="2392" b="0" i="0" u="none" strike="noStrike" kern="0" cap="none" spc="0" baseline="0">
          <a:solidFill>
            <a:srgbClr val="000000"/>
          </a:solidFill>
          <a:uFillTx/>
          <a:latin typeface="Calibri"/>
        </a:defRPr>
      </a:lvl1pPr>
      <a:lvl2pPr marL="911428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3190" kern="1200">
          <a:solidFill>
            <a:schemeClr val="tx1"/>
          </a:solidFill>
          <a:latin typeface="+mn-lt"/>
          <a:ea typeface="+mn-ea"/>
          <a:cs typeface="+mn-cs"/>
        </a:defRPr>
      </a:lvl2pPr>
      <a:lvl3pPr marL="1519047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3pPr>
      <a:lvl4pPr marL="2126666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4pPr>
      <a:lvl5pPr marL="2734285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5pPr>
      <a:lvl6pPr marL="3341903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6pPr>
      <a:lvl7pPr marL="3949522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7pPr>
      <a:lvl8pPr marL="4557141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8pPr>
      <a:lvl9pPr marL="5164760" indent="-303809" algn="l" defTabSz="1215238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3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1pPr>
      <a:lvl2pPr marL="607619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2pPr>
      <a:lvl3pPr marL="1215238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3pPr>
      <a:lvl4pPr marL="1822856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4pPr>
      <a:lvl5pPr marL="2430475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5pPr>
      <a:lvl6pPr marL="3038094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6pPr>
      <a:lvl7pPr marL="3645713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7pPr>
      <a:lvl8pPr marL="4253332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8pPr>
      <a:lvl9pPr marL="4860950" algn="l" defTabSz="1215238" rtl="0" eaLnBrk="1" latinLnBrk="0" hangingPunct="1">
        <a:defRPr sz="23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38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11" Type="http://schemas.openxmlformats.org/officeDocument/2006/relationships/image" Target="../media/image48.jpe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jpeg"/><Relationship Id="rId4" Type="http://schemas.openxmlformats.org/officeDocument/2006/relationships/image" Target="../media/image41.png"/><Relationship Id="rId9" Type="http://schemas.openxmlformats.org/officeDocument/2006/relationships/image" Target="../media/image46.jpe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50214" y="4140781"/>
            <a:ext cx="5387573" cy="1002719"/>
          </a:xfrm>
          <a:custGeom>
            <a:avLst/>
            <a:gdLst/>
            <a:ahLst/>
            <a:cxnLst/>
            <a:rect l="l" t="t" r="r" b="b"/>
            <a:pathLst>
              <a:path w="5387573" h="1002719">
                <a:moveTo>
                  <a:pt x="0" y="0"/>
                </a:moveTo>
                <a:lnTo>
                  <a:pt x="5387573" y="0"/>
                </a:lnTo>
                <a:lnTo>
                  <a:pt x="5387573" y="1002719"/>
                </a:lnTo>
                <a:lnTo>
                  <a:pt x="0" y="100271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479" r="-479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>
            <a:off x="-53329" y="10018781"/>
            <a:ext cx="18394658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9" y="0"/>
                </a:lnTo>
                <a:lnTo>
                  <a:pt x="18394659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94800" y="6639345"/>
            <a:ext cx="3735627" cy="3647977"/>
          </a:xfrm>
          <a:custGeom>
            <a:avLst/>
            <a:gdLst/>
            <a:ahLst/>
            <a:cxnLst/>
            <a:rect l="l" t="t" r="r" b="b"/>
            <a:pathLst>
              <a:path w="3735627" h="3647977">
                <a:moveTo>
                  <a:pt x="0" y="0"/>
                </a:moveTo>
                <a:lnTo>
                  <a:pt x="3735627" y="0"/>
                </a:lnTo>
                <a:lnTo>
                  <a:pt x="3735627" y="3647977"/>
                </a:lnTo>
                <a:lnTo>
                  <a:pt x="0" y="364797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1" b="-111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/>
          <p:cNvSpPr txBox="1"/>
          <p:nvPr/>
        </p:nvSpPr>
        <p:spPr>
          <a:xfrm>
            <a:off x="2258526" y="3144411"/>
            <a:ext cx="8383880" cy="2581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70"/>
              </a:lnSpc>
            </a:pPr>
            <a:r>
              <a:rPr lang="en-US" sz="8475" b="1" i="1">
                <a:solidFill>
                  <a:srgbClr val="FFFFFF"/>
                </a:solidFill>
                <a:latin typeface="Blacker Sans Text Bold Italics"/>
                <a:ea typeface="Blacker Sans Text Bold Italics"/>
                <a:cs typeface="Blacker Sans Text Bold Italics"/>
                <a:sym typeface="Blacker Sans Text Bold Italics"/>
              </a:rPr>
              <a:t>PROYECTOS FLAGSHIP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84517" y="5884470"/>
            <a:ext cx="1113650" cy="222661"/>
            <a:chOff x="0" y="0"/>
            <a:chExt cx="1484867" cy="296881"/>
          </a:xfrm>
        </p:grpSpPr>
        <p:sp>
          <p:nvSpPr>
            <p:cNvPr id="5" name="Freeform 5"/>
            <p:cNvSpPr/>
            <p:nvPr/>
          </p:nvSpPr>
          <p:spPr>
            <a:xfrm>
              <a:off x="6350" y="6350"/>
              <a:ext cx="1472184" cy="284226"/>
            </a:xfrm>
            <a:custGeom>
              <a:avLst/>
              <a:gdLst/>
              <a:ahLst/>
              <a:cxnLst/>
              <a:rect l="l" t="t" r="r" b="b"/>
              <a:pathLst>
                <a:path w="1472184" h="284226">
                  <a:moveTo>
                    <a:pt x="0" y="0"/>
                  </a:moveTo>
                  <a:lnTo>
                    <a:pt x="1472184" y="0"/>
                  </a:lnTo>
                  <a:lnTo>
                    <a:pt x="1472184" y="284226"/>
                  </a:lnTo>
                  <a:lnTo>
                    <a:pt x="0" y="284226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6" name="Freeform 6"/>
          <p:cNvSpPr/>
          <p:nvPr/>
        </p:nvSpPr>
        <p:spPr>
          <a:xfrm>
            <a:off x="16794180" y="567253"/>
            <a:ext cx="934252" cy="934254"/>
          </a:xfrm>
          <a:custGeom>
            <a:avLst/>
            <a:gdLst/>
            <a:ahLst/>
            <a:cxnLst/>
            <a:rect l="l" t="t" r="r" b="b"/>
            <a:pathLst>
              <a:path w="934252" h="934254">
                <a:moveTo>
                  <a:pt x="0" y="0"/>
                </a:moveTo>
                <a:lnTo>
                  <a:pt x="934252" y="0"/>
                </a:lnTo>
                <a:lnTo>
                  <a:pt x="934252" y="934254"/>
                </a:lnTo>
                <a:lnTo>
                  <a:pt x="0" y="9342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TextBox 7"/>
          <p:cNvSpPr txBox="1"/>
          <p:nvPr/>
        </p:nvSpPr>
        <p:spPr>
          <a:xfrm>
            <a:off x="617537" y="9354149"/>
            <a:ext cx="166698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>
                <a:solidFill>
                  <a:srgbClr val="FFFFFF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</a:p>
        </p:txBody>
      </p:sp>
    </p:spTree>
  </p:cSld>
  <p:clrMapOvr>
    <a:masterClrMapping/>
  </p:clrMapOvr>
  <p:transition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3064" y="567953"/>
            <a:ext cx="16581872" cy="9151094"/>
          </a:xfrm>
          <a:custGeom>
            <a:avLst/>
            <a:gdLst/>
            <a:ahLst/>
            <a:cxnLst/>
            <a:rect l="l" t="t" r="r" b="b"/>
            <a:pathLst>
              <a:path w="16581872" h="9151094">
                <a:moveTo>
                  <a:pt x="0" y="0"/>
                </a:moveTo>
                <a:lnTo>
                  <a:pt x="16581872" y="0"/>
                </a:lnTo>
                <a:lnTo>
                  <a:pt x="16581872" y="9151094"/>
                </a:lnTo>
                <a:lnTo>
                  <a:pt x="0" y="915109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/>
          <p:cNvSpPr txBox="1"/>
          <p:nvPr/>
        </p:nvSpPr>
        <p:spPr>
          <a:xfrm>
            <a:off x="1028700" y="9351216"/>
            <a:ext cx="2001138" cy="217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0"/>
              </a:lnSpc>
            </a:pPr>
            <a:r>
              <a:rPr lang="en-US" sz="68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MAYALIAH RESIDENCES TULUM — MGALLERY</a:t>
            </a:r>
          </a:p>
          <a:p>
            <a:pPr algn="l">
              <a:lnSpc>
                <a:spcPts val="740"/>
              </a:lnSpc>
              <a:spcBef>
                <a:spcPct val="0"/>
              </a:spcBef>
            </a:pPr>
            <a:r>
              <a:rPr lang="en-US" sz="685" b="1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Tulum, Q. Roo</a:t>
            </a:r>
          </a:p>
        </p:txBody>
      </p:sp>
    </p:spTree>
  </p:cSld>
  <p:clrMapOvr>
    <a:masterClrMapping/>
  </p:clrMapOvr>
  <p:transition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inmobilia-logo-2019.png"/>
          <p:cNvSpPr/>
          <p:nvPr/>
        </p:nvSpPr>
        <p:spPr>
          <a:xfrm>
            <a:off x="490423" y="9510523"/>
            <a:ext cx="2259277" cy="487987"/>
          </a:xfrm>
          <a:custGeom>
            <a:avLst/>
            <a:gdLst/>
            <a:ahLst/>
            <a:cxnLst/>
            <a:rect l="l" t="t" r="r" b="b"/>
            <a:pathLst>
              <a:path w="2259277" h="487987">
                <a:moveTo>
                  <a:pt x="0" y="0"/>
                </a:moveTo>
                <a:lnTo>
                  <a:pt x="2259277" y="0"/>
                </a:lnTo>
                <a:lnTo>
                  <a:pt x="2259277" y="487987"/>
                </a:lnTo>
                <a:lnTo>
                  <a:pt x="0" y="48798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774" r="-774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/>
          <p:cNvSpPr txBox="1"/>
          <p:nvPr/>
        </p:nvSpPr>
        <p:spPr>
          <a:xfrm>
            <a:off x="12382680" y="237221"/>
            <a:ext cx="3548229" cy="235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89"/>
              </a:lnSpc>
            </a:pPr>
            <a:r>
              <a:rPr lang="en-US" sz="1575" b="1">
                <a:solidFill>
                  <a:srgbClr val="FFFFFF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Country Towers</a:t>
            </a:r>
          </a:p>
        </p:txBody>
      </p:sp>
      <p:sp>
        <p:nvSpPr>
          <p:cNvPr id="4" name="Freeform 4" descr="Imagen"/>
          <p:cNvSpPr/>
          <p:nvPr/>
        </p:nvSpPr>
        <p:spPr>
          <a:xfrm>
            <a:off x="11658748" y="166002"/>
            <a:ext cx="6135252" cy="5648048"/>
          </a:xfrm>
          <a:custGeom>
            <a:avLst/>
            <a:gdLst/>
            <a:ahLst/>
            <a:cxnLst/>
            <a:rect l="l" t="t" r="r" b="b"/>
            <a:pathLst>
              <a:path w="6135252" h="5648048">
                <a:moveTo>
                  <a:pt x="0" y="0"/>
                </a:moveTo>
                <a:lnTo>
                  <a:pt x="6135252" y="0"/>
                </a:lnTo>
                <a:lnTo>
                  <a:pt x="6135252" y="5648048"/>
                </a:lnTo>
                <a:lnTo>
                  <a:pt x="0" y="564804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5" name="Freeform 5" descr="Imagen"/>
          <p:cNvSpPr/>
          <p:nvPr/>
        </p:nvSpPr>
        <p:spPr>
          <a:xfrm>
            <a:off x="490423" y="5979234"/>
            <a:ext cx="10872771" cy="3317666"/>
          </a:xfrm>
          <a:custGeom>
            <a:avLst/>
            <a:gdLst/>
            <a:ahLst/>
            <a:cxnLst/>
            <a:rect l="l" t="t" r="r" b="b"/>
            <a:pathLst>
              <a:path w="10872771" h="3317666">
                <a:moveTo>
                  <a:pt x="0" y="0"/>
                </a:moveTo>
                <a:lnTo>
                  <a:pt x="10872770" y="0"/>
                </a:lnTo>
                <a:lnTo>
                  <a:pt x="10872770" y="3317666"/>
                </a:lnTo>
                <a:lnTo>
                  <a:pt x="0" y="331766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Freeform 6"/>
          <p:cNvSpPr/>
          <p:nvPr/>
        </p:nvSpPr>
        <p:spPr>
          <a:xfrm>
            <a:off x="490423" y="194577"/>
            <a:ext cx="10872771" cy="5575107"/>
          </a:xfrm>
          <a:custGeom>
            <a:avLst/>
            <a:gdLst/>
            <a:ahLst/>
            <a:cxnLst/>
            <a:rect l="l" t="t" r="r" b="b"/>
            <a:pathLst>
              <a:path w="10872771" h="5575107">
                <a:moveTo>
                  <a:pt x="0" y="0"/>
                </a:moveTo>
                <a:lnTo>
                  <a:pt x="10872770" y="0"/>
                </a:lnTo>
                <a:lnTo>
                  <a:pt x="10872770" y="5575107"/>
                </a:lnTo>
                <a:lnTo>
                  <a:pt x="0" y="557510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Freeform 7"/>
          <p:cNvSpPr/>
          <p:nvPr/>
        </p:nvSpPr>
        <p:spPr>
          <a:xfrm>
            <a:off x="11658748" y="5979234"/>
            <a:ext cx="6135252" cy="3317666"/>
          </a:xfrm>
          <a:custGeom>
            <a:avLst/>
            <a:gdLst/>
            <a:ahLst/>
            <a:cxnLst/>
            <a:rect l="l" t="t" r="r" b="b"/>
            <a:pathLst>
              <a:path w="6135252" h="3317666">
                <a:moveTo>
                  <a:pt x="0" y="0"/>
                </a:moveTo>
                <a:lnTo>
                  <a:pt x="6135252" y="0"/>
                </a:lnTo>
                <a:lnTo>
                  <a:pt x="6135252" y="3317666"/>
                </a:lnTo>
                <a:lnTo>
                  <a:pt x="0" y="331766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8" name="TextBox 8"/>
          <p:cNvSpPr txBox="1"/>
          <p:nvPr/>
        </p:nvSpPr>
        <p:spPr>
          <a:xfrm>
            <a:off x="9492188" y="8792928"/>
            <a:ext cx="1871005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EL JAGUAR GOLF COURSE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46092" y="5389641"/>
            <a:ext cx="1793708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COUNTRY TOWERS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846092" y="6096484"/>
            <a:ext cx="1260308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THE PARK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San Luis Potosí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54752" y="5248875"/>
            <a:ext cx="2469448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PALACIO DE HIERRO THE HARBOR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</p:spTree>
  </p:cSld>
  <p:clrMapOvr>
    <a:masterClrMapping/>
  </p:clrMapOvr>
  <p:transition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4583" y="4867871"/>
            <a:ext cx="7027686" cy="4248797"/>
          </a:xfrm>
          <a:custGeom>
            <a:avLst/>
            <a:gdLst/>
            <a:ahLst/>
            <a:cxnLst/>
            <a:rect l="l" t="t" r="r" b="b"/>
            <a:pathLst>
              <a:path w="7027686" h="4248797">
                <a:moveTo>
                  <a:pt x="0" y="0"/>
                </a:moveTo>
                <a:lnTo>
                  <a:pt x="7027686" y="0"/>
                </a:lnTo>
                <a:lnTo>
                  <a:pt x="7027686" y="4248797"/>
                </a:lnTo>
                <a:lnTo>
                  <a:pt x="0" y="424879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 descr="inmobilia-logo-2019.png"/>
          <p:cNvSpPr/>
          <p:nvPr/>
        </p:nvSpPr>
        <p:spPr>
          <a:xfrm>
            <a:off x="490423" y="9318393"/>
            <a:ext cx="2259277" cy="487987"/>
          </a:xfrm>
          <a:custGeom>
            <a:avLst/>
            <a:gdLst/>
            <a:ahLst/>
            <a:cxnLst/>
            <a:rect l="l" t="t" r="r" b="b"/>
            <a:pathLst>
              <a:path w="2259277" h="487987">
                <a:moveTo>
                  <a:pt x="0" y="0"/>
                </a:moveTo>
                <a:lnTo>
                  <a:pt x="2259277" y="0"/>
                </a:lnTo>
                <a:lnTo>
                  <a:pt x="2259277" y="487987"/>
                </a:lnTo>
                <a:lnTo>
                  <a:pt x="0" y="48798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774" r="-774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Freeform 4"/>
          <p:cNvSpPr/>
          <p:nvPr/>
        </p:nvSpPr>
        <p:spPr>
          <a:xfrm>
            <a:off x="8216177" y="137134"/>
            <a:ext cx="9840178" cy="4628328"/>
          </a:xfrm>
          <a:custGeom>
            <a:avLst/>
            <a:gdLst/>
            <a:ahLst/>
            <a:cxnLst/>
            <a:rect l="l" t="t" r="r" b="b"/>
            <a:pathLst>
              <a:path w="9840178" h="4628328">
                <a:moveTo>
                  <a:pt x="0" y="0"/>
                </a:moveTo>
                <a:lnTo>
                  <a:pt x="9840178" y="0"/>
                </a:lnTo>
                <a:lnTo>
                  <a:pt x="9840178" y="4628328"/>
                </a:lnTo>
                <a:lnTo>
                  <a:pt x="0" y="462832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5" name="Freeform 5" descr="Amanha16.jpg"/>
          <p:cNvSpPr/>
          <p:nvPr/>
        </p:nvSpPr>
        <p:spPr>
          <a:xfrm>
            <a:off x="7520348" y="4867872"/>
            <a:ext cx="5268909" cy="4248797"/>
          </a:xfrm>
          <a:custGeom>
            <a:avLst/>
            <a:gdLst/>
            <a:ahLst/>
            <a:cxnLst/>
            <a:rect l="l" t="t" r="r" b="b"/>
            <a:pathLst>
              <a:path w="5268909" h="4248797">
                <a:moveTo>
                  <a:pt x="0" y="0"/>
                </a:moveTo>
                <a:lnTo>
                  <a:pt x="5268909" y="0"/>
                </a:lnTo>
                <a:lnTo>
                  <a:pt x="5268909" y="4248796"/>
                </a:lnTo>
                <a:lnTo>
                  <a:pt x="0" y="4248796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Freeform 6"/>
          <p:cNvSpPr/>
          <p:nvPr/>
        </p:nvSpPr>
        <p:spPr>
          <a:xfrm>
            <a:off x="264583" y="137134"/>
            <a:ext cx="7738499" cy="4628328"/>
          </a:xfrm>
          <a:custGeom>
            <a:avLst/>
            <a:gdLst/>
            <a:ahLst/>
            <a:cxnLst/>
            <a:rect l="l" t="t" r="r" b="b"/>
            <a:pathLst>
              <a:path w="7738499" h="4628328">
                <a:moveTo>
                  <a:pt x="0" y="0"/>
                </a:moveTo>
                <a:lnTo>
                  <a:pt x="7738499" y="0"/>
                </a:lnTo>
                <a:lnTo>
                  <a:pt x="7738499" y="4628328"/>
                </a:lnTo>
                <a:lnTo>
                  <a:pt x="0" y="462832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Freeform 7"/>
          <p:cNvSpPr/>
          <p:nvPr/>
        </p:nvSpPr>
        <p:spPr>
          <a:xfrm>
            <a:off x="13017857" y="4867873"/>
            <a:ext cx="5038498" cy="4248796"/>
          </a:xfrm>
          <a:custGeom>
            <a:avLst/>
            <a:gdLst/>
            <a:ahLst/>
            <a:cxnLst/>
            <a:rect l="l" t="t" r="r" b="b"/>
            <a:pathLst>
              <a:path w="5038498" h="4248796">
                <a:moveTo>
                  <a:pt x="0" y="0"/>
                </a:moveTo>
                <a:lnTo>
                  <a:pt x="5038498" y="0"/>
                </a:lnTo>
                <a:lnTo>
                  <a:pt x="5038498" y="4248795"/>
                </a:lnTo>
                <a:lnTo>
                  <a:pt x="0" y="424879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8" name="TextBox 8"/>
          <p:cNvSpPr txBox="1"/>
          <p:nvPr/>
        </p:nvSpPr>
        <p:spPr>
          <a:xfrm>
            <a:off x="614314" y="8543615"/>
            <a:ext cx="1519286" cy="291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NIDO BY TULUM 101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Tulum, Q. Roo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487160" y="356085"/>
            <a:ext cx="1418840" cy="291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SLS CANCUN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Cancún, Q. Roo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17112" y="8543615"/>
            <a:ext cx="2341287" cy="291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AMANHÁ RESIDENTIAL RESORT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14314" y="4223865"/>
            <a:ext cx="1747886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CAMPUS COUNTRY MAYAB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136266" y="4993208"/>
            <a:ext cx="1570334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02235B"/>
                </a:solidFill>
                <a:latin typeface="Arial Bold"/>
                <a:ea typeface="Arial Bold"/>
                <a:cs typeface="Arial Bold"/>
                <a:sym typeface="Arial Bold"/>
              </a:rPr>
              <a:t>MOBILIARE INDICO II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02235B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</p:spTree>
  </p:cSld>
  <p:clrMapOvr>
    <a:masterClrMapping/>
  </p:clrMapOvr>
  <p:transition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01-SLS-Cancun-Hotel-and-Residences-fachada.png"/>
          <p:cNvSpPr/>
          <p:nvPr/>
        </p:nvSpPr>
        <p:spPr>
          <a:xfrm>
            <a:off x="490423" y="205985"/>
            <a:ext cx="8937475" cy="4446929"/>
          </a:xfrm>
          <a:custGeom>
            <a:avLst/>
            <a:gdLst/>
            <a:ahLst/>
            <a:cxnLst/>
            <a:rect l="l" t="t" r="r" b="b"/>
            <a:pathLst>
              <a:path w="8937475" h="4446929">
                <a:moveTo>
                  <a:pt x="0" y="0"/>
                </a:moveTo>
                <a:lnTo>
                  <a:pt x="8937475" y="0"/>
                </a:lnTo>
                <a:lnTo>
                  <a:pt x="8937475" y="4446929"/>
                </a:lnTo>
                <a:lnTo>
                  <a:pt x="0" y="4446929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 descr="inmobilia-logo-2019.png"/>
          <p:cNvSpPr/>
          <p:nvPr/>
        </p:nvSpPr>
        <p:spPr>
          <a:xfrm>
            <a:off x="490423" y="9318393"/>
            <a:ext cx="2259277" cy="487987"/>
          </a:xfrm>
          <a:custGeom>
            <a:avLst/>
            <a:gdLst/>
            <a:ahLst/>
            <a:cxnLst/>
            <a:rect l="l" t="t" r="r" b="b"/>
            <a:pathLst>
              <a:path w="2259277" h="487987">
                <a:moveTo>
                  <a:pt x="0" y="0"/>
                </a:moveTo>
                <a:lnTo>
                  <a:pt x="2259277" y="0"/>
                </a:lnTo>
                <a:lnTo>
                  <a:pt x="2259277" y="487987"/>
                </a:lnTo>
                <a:lnTo>
                  <a:pt x="0" y="48798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774" r="-774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Freeform 4"/>
          <p:cNvSpPr/>
          <p:nvPr/>
        </p:nvSpPr>
        <p:spPr>
          <a:xfrm>
            <a:off x="490423" y="4777636"/>
            <a:ext cx="8937475" cy="4447501"/>
          </a:xfrm>
          <a:custGeom>
            <a:avLst/>
            <a:gdLst/>
            <a:ahLst/>
            <a:cxnLst/>
            <a:rect l="l" t="t" r="r" b="b"/>
            <a:pathLst>
              <a:path w="8937475" h="4447501">
                <a:moveTo>
                  <a:pt x="0" y="0"/>
                </a:moveTo>
                <a:lnTo>
                  <a:pt x="8937475" y="0"/>
                </a:lnTo>
                <a:lnTo>
                  <a:pt x="8937475" y="4447501"/>
                </a:lnTo>
                <a:lnTo>
                  <a:pt x="0" y="444750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5" name="Freeform 5"/>
          <p:cNvSpPr/>
          <p:nvPr/>
        </p:nvSpPr>
        <p:spPr>
          <a:xfrm>
            <a:off x="9656619" y="205985"/>
            <a:ext cx="7878223" cy="9019152"/>
          </a:xfrm>
          <a:custGeom>
            <a:avLst/>
            <a:gdLst/>
            <a:ahLst/>
            <a:cxnLst/>
            <a:rect l="l" t="t" r="r" b="b"/>
            <a:pathLst>
              <a:path w="7878223" h="9019152">
                <a:moveTo>
                  <a:pt x="0" y="0"/>
                </a:moveTo>
                <a:lnTo>
                  <a:pt x="7878223" y="0"/>
                </a:lnTo>
                <a:lnTo>
                  <a:pt x="7878223" y="9019152"/>
                </a:lnTo>
                <a:lnTo>
                  <a:pt x="0" y="901915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TextBox 6"/>
          <p:cNvSpPr txBox="1"/>
          <p:nvPr/>
        </p:nvSpPr>
        <p:spPr>
          <a:xfrm>
            <a:off x="716199" y="409934"/>
            <a:ext cx="2712801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SLS CANCUN HOTEL &amp; RESIDENCES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Cancún, Q. Roo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948170" y="8670541"/>
            <a:ext cx="1634230" cy="291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ALMERA HOUSE 57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Estado de México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75462" y="8670541"/>
            <a:ext cx="1358138" cy="291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VÍA COLÓN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</p:spTree>
  </p:cSld>
  <p:clrMapOvr>
    <a:masterClrMapping/>
  </p:clrMapOvr>
  <p:transition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inmobilia-logo-2019.png"/>
          <p:cNvSpPr/>
          <p:nvPr/>
        </p:nvSpPr>
        <p:spPr>
          <a:xfrm>
            <a:off x="490423" y="9318393"/>
            <a:ext cx="2259277" cy="487987"/>
          </a:xfrm>
          <a:custGeom>
            <a:avLst/>
            <a:gdLst/>
            <a:ahLst/>
            <a:cxnLst/>
            <a:rect l="l" t="t" r="r" b="b"/>
            <a:pathLst>
              <a:path w="2259277" h="487987">
                <a:moveTo>
                  <a:pt x="0" y="0"/>
                </a:moveTo>
                <a:lnTo>
                  <a:pt x="2259277" y="0"/>
                </a:lnTo>
                <a:lnTo>
                  <a:pt x="2259277" y="487987"/>
                </a:lnTo>
                <a:lnTo>
                  <a:pt x="0" y="48798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774" r="-774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>
            <a:off x="759561" y="394706"/>
            <a:ext cx="5953563" cy="4748794"/>
          </a:xfrm>
          <a:custGeom>
            <a:avLst/>
            <a:gdLst/>
            <a:ahLst/>
            <a:cxnLst/>
            <a:rect l="l" t="t" r="r" b="b"/>
            <a:pathLst>
              <a:path w="5953563" h="4748794">
                <a:moveTo>
                  <a:pt x="0" y="0"/>
                </a:moveTo>
                <a:lnTo>
                  <a:pt x="5953563" y="0"/>
                </a:lnTo>
                <a:lnTo>
                  <a:pt x="5953563" y="4748794"/>
                </a:lnTo>
                <a:lnTo>
                  <a:pt x="0" y="474879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Freeform 4"/>
          <p:cNvSpPr/>
          <p:nvPr/>
        </p:nvSpPr>
        <p:spPr>
          <a:xfrm>
            <a:off x="6885982" y="394706"/>
            <a:ext cx="10642457" cy="8784734"/>
          </a:xfrm>
          <a:custGeom>
            <a:avLst/>
            <a:gdLst/>
            <a:ahLst/>
            <a:cxnLst/>
            <a:rect l="l" t="t" r="r" b="b"/>
            <a:pathLst>
              <a:path w="10642457" h="8784734">
                <a:moveTo>
                  <a:pt x="0" y="0"/>
                </a:moveTo>
                <a:lnTo>
                  <a:pt x="10642457" y="0"/>
                </a:lnTo>
                <a:lnTo>
                  <a:pt x="10642457" y="8784733"/>
                </a:lnTo>
                <a:lnTo>
                  <a:pt x="0" y="878473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5" name="Freeform 5"/>
          <p:cNvSpPr/>
          <p:nvPr/>
        </p:nvSpPr>
        <p:spPr>
          <a:xfrm>
            <a:off x="759561" y="5306786"/>
            <a:ext cx="5953563" cy="3872654"/>
          </a:xfrm>
          <a:custGeom>
            <a:avLst/>
            <a:gdLst/>
            <a:ahLst/>
            <a:cxnLst/>
            <a:rect l="l" t="t" r="r" b="b"/>
            <a:pathLst>
              <a:path w="5953563" h="3872654">
                <a:moveTo>
                  <a:pt x="0" y="0"/>
                </a:moveTo>
                <a:lnTo>
                  <a:pt x="5953563" y="0"/>
                </a:lnTo>
                <a:lnTo>
                  <a:pt x="5953563" y="3872653"/>
                </a:lnTo>
                <a:lnTo>
                  <a:pt x="0" y="387265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TextBox 6"/>
          <p:cNvSpPr txBox="1"/>
          <p:nvPr/>
        </p:nvSpPr>
        <p:spPr>
          <a:xfrm>
            <a:off x="1028700" y="5456026"/>
            <a:ext cx="1181100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CASA MITOS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636780"/>
            <a:ext cx="1181100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HYATT PLACE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90362" y="588421"/>
            <a:ext cx="1420238" cy="2842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51"/>
              </a:lnSpc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TORRE DOS</a:t>
            </a:r>
          </a:p>
          <a:p>
            <a:pPr algn="l">
              <a:lnSpc>
                <a:spcPts val="1051"/>
              </a:lnSpc>
              <a:spcBef>
                <a:spcPct val="0"/>
              </a:spcBef>
            </a:pPr>
            <a:r>
              <a:rPr lang="en-US" sz="973" b="1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Mérida, Yucatán</a:t>
            </a:r>
          </a:p>
        </p:txBody>
      </p:sp>
    </p:spTree>
  </p:cSld>
  <p:clrMapOvr>
    <a:masterClrMapping/>
  </p:clrMapOvr>
  <p:transition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84517" y="3453109"/>
            <a:ext cx="11223148" cy="220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1" i="1">
                <a:solidFill>
                  <a:srgbClr val="FFFFFF"/>
                </a:solidFill>
                <a:latin typeface="Blacker Sans Text Bold Italics"/>
                <a:ea typeface="Blacker Sans Text Bold Italics"/>
                <a:cs typeface="Blacker Sans Text Bold Italics"/>
                <a:sym typeface="Blacker Sans Text Bold Italics"/>
              </a:rPr>
              <a:t>RAZONES PARA INVERTIR CON NOSOTROS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284517" y="5884470"/>
            <a:ext cx="1113650" cy="222662"/>
            <a:chOff x="0" y="0"/>
            <a:chExt cx="1484867" cy="296882"/>
          </a:xfrm>
        </p:grpSpPr>
        <p:sp>
          <p:nvSpPr>
            <p:cNvPr id="4" name="Freeform 4"/>
            <p:cNvSpPr/>
            <p:nvPr/>
          </p:nvSpPr>
          <p:spPr>
            <a:xfrm>
              <a:off x="6350" y="6350"/>
              <a:ext cx="1472184" cy="284226"/>
            </a:xfrm>
            <a:custGeom>
              <a:avLst/>
              <a:gdLst/>
              <a:ahLst/>
              <a:cxnLst/>
              <a:rect l="l" t="t" r="r" b="b"/>
              <a:pathLst>
                <a:path w="1472184" h="284226">
                  <a:moveTo>
                    <a:pt x="0" y="0"/>
                  </a:moveTo>
                  <a:lnTo>
                    <a:pt x="1472184" y="0"/>
                  </a:lnTo>
                  <a:lnTo>
                    <a:pt x="1472184" y="284226"/>
                  </a:lnTo>
                  <a:lnTo>
                    <a:pt x="0" y="284226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5" name="Freeform 5"/>
          <p:cNvSpPr/>
          <p:nvPr/>
        </p:nvSpPr>
        <p:spPr>
          <a:xfrm>
            <a:off x="16794180" y="567253"/>
            <a:ext cx="934252" cy="934254"/>
          </a:xfrm>
          <a:custGeom>
            <a:avLst/>
            <a:gdLst/>
            <a:ahLst/>
            <a:cxnLst/>
            <a:rect l="l" t="t" r="r" b="b"/>
            <a:pathLst>
              <a:path w="934252" h="934254">
                <a:moveTo>
                  <a:pt x="0" y="0"/>
                </a:moveTo>
                <a:lnTo>
                  <a:pt x="934252" y="0"/>
                </a:lnTo>
                <a:lnTo>
                  <a:pt x="934252" y="934254"/>
                </a:lnTo>
                <a:lnTo>
                  <a:pt x="0" y="9342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TextBox 6"/>
          <p:cNvSpPr txBox="1"/>
          <p:nvPr/>
        </p:nvSpPr>
        <p:spPr>
          <a:xfrm>
            <a:off x="617537" y="9354149"/>
            <a:ext cx="166698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>
                <a:solidFill>
                  <a:srgbClr val="FFFFFF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</a:p>
        </p:txBody>
      </p:sp>
      <p:sp>
        <p:nvSpPr>
          <p:cNvPr id="7" name="Freeform 7"/>
          <p:cNvSpPr/>
          <p:nvPr/>
        </p:nvSpPr>
        <p:spPr>
          <a:xfrm>
            <a:off x="14594800" y="6639345"/>
            <a:ext cx="3735627" cy="3647977"/>
          </a:xfrm>
          <a:custGeom>
            <a:avLst/>
            <a:gdLst/>
            <a:ahLst/>
            <a:cxnLst/>
            <a:rect l="l" t="t" r="r" b="b"/>
            <a:pathLst>
              <a:path w="3735627" h="3647977">
                <a:moveTo>
                  <a:pt x="0" y="0"/>
                </a:moveTo>
                <a:lnTo>
                  <a:pt x="3735627" y="0"/>
                </a:lnTo>
                <a:lnTo>
                  <a:pt x="3735627" y="3647977"/>
                </a:lnTo>
                <a:lnTo>
                  <a:pt x="0" y="364797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1" b="-111"/>
            </a:stretch>
          </a:blipFill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  <p:transition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8579" y="1054868"/>
            <a:ext cx="17100756" cy="8801100"/>
          </a:xfrm>
          <a:custGeom>
            <a:avLst/>
            <a:gdLst/>
            <a:ahLst/>
            <a:cxnLst/>
            <a:rect l="l" t="t" r="r" b="b"/>
            <a:pathLst>
              <a:path w="17100756" h="8801100">
                <a:moveTo>
                  <a:pt x="0" y="0"/>
                </a:moveTo>
                <a:lnTo>
                  <a:pt x="17100756" y="0"/>
                </a:lnTo>
                <a:lnTo>
                  <a:pt x="17100756" y="8801100"/>
                </a:lnTo>
                <a:lnTo>
                  <a:pt x="0" y="88011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988" r="-1988"/>
            </a:stretch>
          </a:blipFill>
        </p:spPr>
        <p:txBody>
          <a:bodyPr/>
          <a:lstStyle/>
          <a:p>
            <a:endParaRPr lang="es-ES_tradnl"/>
          </a:p>
        </p:txBody>
      </p:sp>
      <p:grpSp>
        <p:nvGrpSpPr>
          <p:cNvPr id="3" name="Group 3"/>
          <p:cNvGrpSpPr/>
          <p:nvPr/>
        </p:nvGrpSpPr>
        <p:grpSpPr>
          <a:xfrm>
            <a:off x="-32347" y="-7028"/>
            <a:ext cx="18390794" cy="1220857"/>
            <a:chOff x="0" y="0"/>
            <a:chExt cx="24521059" cy="1627810"/>
          </a:xfrm>
        </p:grpSpPr>
        <p:sp>
          <p:nvSpPr>
            <p:cNvPr id="4" name="Freeform 4"/>
            <p:cNvSpPr/>
            <p:nvPr/>
          </p:nvSpPr>
          <p:spPr>
            <a:xfrm>
              <a:off x="6350" y="6350"/>
              <a:ext cx="24508333" cy="1615059"/>
            </a:xfrm>
            <a:custGeom>
              <a:avLst/>
              <a:gdLst/>
              <a:ahLst/>
              <a:cxnLst/>
              <a:rect l="l" t="t" r="r" b="b"/>
              <a:pathLst>
                <a:path w="24508333" h="1615059">
                  <a:moveTo>
                    <a:pt x="0" y="0"/>
                  </a:moveTo>
                  <a:lnTo>
                    <a:pt x="24508333" y="0"/>
                  </a:lnTo>
                  <a:lnTo>
                    <a:pt x="24508333" y="1615059"/>
                  </a:lnTo>
                  <a:lnTo>
                    <a:pt x="0" y="1615059"/>
                  </a:lnTo>
                  <a:close/>
                </a:path>
              </a:pathLst>
            </a:custGeom>
            <a:solidFill>
              <a:srgbClr val="02235B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22300" y="9354149"/>
            <a:ext cx="1657825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04174C"/>
                </a:solidFill>
                <a:latin typeface="Mazzard"/>
                <a:ea typeface="Mazzard"/>
                <a:cs typeface="Mazzard"/>
                <a:sym typeface="Mazzard"/>
              </a:rPr>
              <a:t>inmobilia.mx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-344566" y="-6219"/>
            <a:ext cx="2776039" cy="278177"/>
            <a:chOff x="0" y="0"/>
            <a:chExt cx="3701385" cy="370903"/>
          </a:xfrm>
        </p:grpSpPr>
        <p:sp>
          <p:nvSpPr>
            <p:cNvPr id="7" name="Freeform 7"/>
            <p:cNvSpPr/>
            <p:nvPr/>
          </p:nvSpPr>
          <p:spPr>
            <a:xfrm>
              <a:off x="6350" y="635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88990" y="438150"/>
            <a:ext cx="10392901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>
                <a:solidFill>
                  <a:srgbClr val="FFFFFF"/>
                </a:solidFill>
                <a:latin typeface="Blacker Sans Text"/>
                <a:ea typeface="Blacker Sans Text"/>
                <a:cs typeface="Blacker Sans Text"/>
                <a:sym typeface="Blacker Sans Text"/>
              </a:rPr>
              <a:t>RAZONES PARA INVERTIR CON INMOBILIA</a:t>
            </a:r>
          </a:p>
        </p:txBody>
      </p:sp>
      <p:sp>
        <p:nvSpPr>
          <p:cNvPr id="9" name="Freeform 9"/>
          <p:cNvSpPr/>
          <p:nvPr/>
        </p:nvSpPr>
        <p:spPr>
          <a:xfrm>
            <a:off x="-78723" y="10018781"/>
            <a:ext cx="18394658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8" y="0"/>
                </a:lnTo>
                <a:lnTo>
                  <a:pt x="18394658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10" name="TextBox 10"/>
          <p:cNvSpPr txBox="1"/>
          <p:nvPr/>
        </p:nvSpPr>
        <p:spPr>
          <a:xfrm>
            <a:off x="5161557" y="1696365"/>
            <a:ext cx="11697762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Modelo de negocio basado en sólidos estudios de mercado, una amplia base de clientes que genera leads, que se sustentan en un esquema de preventa impulsado por marketing y tecnología innovadora.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36923" y="4059062"/>
            <a:ext cx="8550309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Trayectoria comprobada con proyectos vendidos y retornos atractivos,</a:t>
            </a:r>
          </a:p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valorizando y respetando el medio ambiente.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885147" y="5473442"/>
            <a:ext cx="8026282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Sólidas oportunidades para inversores.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822187" y="6531748"/>
            <a:ext cx="8877011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Sólido gobierno corporativo y procesos que aseguran la máxima transparencia y alineación de intereses.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552374" y="7856359"/>
            <a:ext cx="10306946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Alianzas estratégicas a largo plazo con firmas especializadas líderes en su sector.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248442" y="8866076"/>
            <a:ext cx="11450756" cy="571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Creación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de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experiencias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y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comunidades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que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detonen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la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recurrencia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de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clientes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actuando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como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“partners” a lo largo de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todos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los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ciclos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de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negocio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,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buscando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construir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relaciones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 de largo </a:t>
            </a:r>
            <a:r>
              <a:rPr lang="en-US" sz="1800" dirty="0" err="1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plazo</a:t>
            </a:r>
            <a:r>
              <a:rPr lang="en-US" sz="1800" dirty="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.</a:t>
            </a:r>
          </a:p>
        </p:txBody>
      </p:sp>
      <p:sp>
        <p:nvSpPr>
          <p:cNvPr id="16" name="Freeform 16"/>
          <p:cNvSpPr/>
          <p:nvPr/>
        </p:nvSpPr>
        <p:spPr>
          <a:xfrm>
            <a:off x="2431473" y="4685770"/>
            <a:ext cx="1794046" cy="1665900"/>
          </a:xfrm>
          <a:custGeom>
            <a:avLst/>
            <a:gdLst/>
            <a:ahLst/>
            <a:cxnLst/>
            <a:rect l="l" t="t" r="r" b="b"/>
            <a:pathLst>
              <a:path w="1794046" h="1665900">
                <a:moveTo>
                  <a:pt x="0" y="0"/>
                </a:moveTo>
                <a:lnTo>
                  <a:pt x="1794046" y="0"/>
                </a:lnTo>
                <a:lnTo>
                  <a:pt x="1794046" y="1665900"/>
                </a:lnTo>
                <a:lnTo>
                  <a:pt x="0" y="16659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5" r="-15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17" name="TextBox 17"/>
          <p:cNvSpPr txBox="1"/>
          <p:nvPr/>
        </p:nvSpPr>
        <p:spPr>
          <a:xfrm>
            <a:off x="6548561" y="2828509"/>
            <a:ext cx="10150637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151618"/>
                </a:solidFill>
                <a:latin typeface="Mazzard"/>
                <a:ea typeface="Mazzard"/>
                <a:cs typeface="Mazzard"/>
                <a:sym typeface="Mazzard"/>
              </a:rPr>
              <a:t>Oportunidad de participar en una plataforma de alta calidad, con pleno conocimiento del entorno inmobiliario de cada región, enfocada a ciudades medianas.</a:t>
            </a:r>
          </a:p>
        </p:txBody>
      </p:sp>
    </p:spTree>
  </p:cSld>
  <p:clrMapOvr>
    <a:masterClrMapping/>
  </p:clrMapOvr>
  <p:transition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84517" y="4586287"/>
            <a:ext cx="8281174" cy="110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1" i="1">
                <a:solidFill>
                  <a:srgbClr val="FFFFFF"/>
                </a:solidFill>
                <a:latin typeface="Blacker Sans Text Bold Italics"/>
                <a:ea typeface="Blacker Sans Text Bold Italics"/>
                <a:cs typeface="Blacker Sans Text Bold Italics"/>
                <a:sym typeface="Blacker Sans Text Bold Italics"/>
              </a:rPr>
              <a:t>NUESTRO EQUIPO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284517" y="5884470"/>
            <a:ext cx="1113650" cy="222662"/>
            <a:chOff x="0" y="0"/>
            <a:chExt cx="1484867" cy="296882"/>
          </a:xfrm>
        </p:grpSpPr>
        <p:sp>
          <p:nvSpPr>
            <p:cNvPr id="4" name="Freeform 4"/>
            <p:cNvSpPr/>
            <p:nvPr/>
          </p:nvSpPr>
          <p:spPr>
            <a:xfrm>
              <a:off x="6350" y="6350"/>
              <a:ext cx="1472184" cy="284226"/>
            </a:xfrm>
            <a:custGeom>
              <a:avLst/>
              <a:gdLst/>
              <a:ahLst/>
              <a:cxnLst/>
              <a:rect l="l" t="t" r="r" b="b"/>
              <a:pathLst>
                <a:path w="1472184" h="284226">
                  <a:moveTo>
                    <a:pt x="0" y="0"/>
                  </a:moveTo>
                  <a:lnTo>
                    <a:pt x="1472184" y="0"/>
                  </a:lnTo>
                  <a:lnTo>
                    <a:pt x="1472184" y="284226"/>
                  </a:lnTo>
                  <a:lnTo>
                    <a:pt x="0" y="284226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5" name="Freeform 5"/>
          <p:cNvSpPr/>
          <p:nvPr/>
        </p:nvSpPr>
        <p:spPr>
          <a:xfrm>
            <a:off x="16794180" y="567253"/>
            <a:ext cx="934252" cy="934254"/>
          </a:xfrm>
          <a:custGeom>
            <a:avLst/>
            <a:gdLst/>
            <a:ahLst/>
            <a:cxnLst/>
            <a:rect l="l" t="t" r="r" b="b"/>
            <a:pathLst>
              <a:path w="934252" h="934254">
                <a:moveTo>
                  <a:pt x="0" y="0"/>
                </a:moveTo>
                <a:lnTo>
                  <a:pt x="934252" y="0"/>
                </a:lnTo>
                <a:lnTo>
                  <a:pt x="934252" y="934254"/>
                </a:lnTo>
                <a:lnTo>
                  <a:pt x="0" y="9342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TextBox 6"/>
          <p:cNvSpPr txBox="1"/>
          <p:nvPr/>
        </p:nvSpPr>
        <p:spPr>
          <a:xfrm>
            <a:off x="617537" y="9354149"/>
            <a:ext cx="166698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>
                <a:solidFill>
                  <a:srgbClr val="FFFFFF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</a:p>
        </p:txBody>
      </p:sp>
      <p:sp>
        <p:nvSpPr>
          <p:cNvPr id="7" name="Freeform 7"/>
          <p:cNvSpPr/>
          <p:nvPr/>
        </p:nvSpPr>
        <p:spPr>
          <a:xfrm>
            <a:off x="14594800" y="6639345"/>
            <a:ext cx="3735627" cy="3647977"/>
          </a:xfrm>
          <a:custGeom>
            <a:avLst/>
            <a:gdLst/>
            <a:ahLst/>
            <a:cxnLst/>
            <a:rect l="l" t="t" r="r" b="b"/>
            <a:pathLst>
              <a:path w="3735627" h="3647977">
                <a:moveTo>
                  <a:pt x="0" y="0"/>
                </a:moveTo>
                <a:lnTo>
                  <a:pt x="3735627" y="0"/>
                </a:lnTo>
                <a:lnTo>
                  <a:pt x="3735627" y="3647977"/>
                </a:lnTo>
                <a:lnTo>
                  <a:pt x="0" y="364797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1" b="-111"/>
            </a:stretch>
          </a:blipFill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  <p:transition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6">
            <a:extLst>
              <a:ext uri="{FF2B5EF4-FFF2-40B4-BE49-F238E27FC236}">
                <a16:creationId xmlns:a16="http://schemas.microsoft.com/office/drawing/2014/main" id="{B3C1BFE3-C233-15F3-3405-4E96DCDE3B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40282" y="510432"/>
            <a:ext cx="1512241" cy="467039"/>
          </a:xfrm>
        </p:spPr>
        <p:txBody>
          <a:bodyPr vert="horz" wrap="square" lIns="0" tIns="16879" rIns="0" bIns="0" anchor="t" anchorCtr="0" compatLnSpc="1">
            <a:spAutoFit/>
          </a:bodyPr>
          <a:lstStyle/>
          <a:p>
            <a:pPr marL="16880">
              <a:spcBef>
                <a:spcPts val="133"/>
              </a:spcBef>
            </a:pPr>
            <a:r>
              <a:rPr lang="es-MX" sz="2924" b="1" spc="219">
                <a:latin typeface="Trebuchet MS"/>
              </a:rPr>
              <a:t>EQUIPO</a:t>
            </a:r>
            <a:endParaRPr lang="es-MX" sz="2924">
              <a:latin typeface="Trebuchet MS"/>
            </a:endParaRP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D0822382-389F-1B4C-017F-3B601CD42C19}"/>
              </a:ext>
            </a:extLst>
          </p:cNvPr>
          <p:cNvSpPr/>
          <p:nvPr/>
        </p:nvSpPr>
        <p:spPr>
          <a:xfrm>
            <a:off x="3401333" y="1468215"/>
            <a:ext cx="10049621" cy="60759"/>
          </a:xfrm>
          <a:custGeom>
            <a:avLst/>
            <a:gdLst>
              <a:gd name="f0" fmla="val w"/>
              <a:gd name="f1" fmla="val h"/>
              <a:gd name="f2" fmla="val 0"/>
              <a:gd name="f3" fmla="val 9359265"/>
              <a:gd name="f4" fmla="val 9358680"/>
              <a:gd name="f5" fmla="*/ f0 1 9359265"/>
              <a:gd name="f6" fmla="*/ f1 1 0"/>
              <a:gd name="f7" fmla="val f2"/>
              <a:gd name="f8" fmla="val f3"/>
              <a:gd name="f9" fmla="+- f7 0 f7"/>
              <a:gd name="f10" fmla="+- f8 0 f7"/>
              <a:gd name="f11" fmla="*/ f10 1 9359265"/>
              <a:gd name="f12" fmla="*/ f9 1 0"/>
              <a:gd name="f13" fmla="*/ 0 1 f11"/>
              <a:gd name="f14" fmla="*/ 9359265 1 f11"/>
              <a:gd name="f15" fmla="*/ 0 1 f12"/>
              <a:gd name="f16" fmla="*/ 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w="9359265">
                <a:moveTo>
                  <a:pt x="f2" y="f2"/>
                </a:moveTo>
                <a:lnTo>
                  <a:pt x="f4" y="f2"/>
                </a:lnTo>
              </a:path>
            </a:pathLst>
          </a:custGeom>
          <a:noFill/>
          <a:ln w="12701" cap="flat">
            <a:solidFill>
              <a:srgbClr val="14244F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MX" sz="2392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8" name="Tabla 3">
            <a:extLst>
              <a:ext uri="{FF2B5EF4-FFF2-40B4-BE49-F238E27FC236}">
                <a16:creationId xmlns:a16="http://schemas.microsoft.com/office/drawing/2014/main" id="{A4617CBE-9117-4B5A-26EE-9399DBE9E2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029484"/>
              </p:ext>
            </p:extLst>
          </p:nvPr>
        </p:nvGraphicFramePr>
        <p:xfrm>
          <a:off x="3401333" y="1376948"/>
          <a:ext cx="10049620" cy="798262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511549">
                  <a:extLst>
                    <a:ext uri="{9D8B030D-6E8A-4147-A177-3AD203B41FA5}">
                      <a16:colId xmlns:a16="http://schemas.microsoft.com/office/drawing/2014/main" val="4109075432"/>
                    </a:ext>
                  </a:extLst>
                </a:gridCol>
                <a:gridCol w="1359771">
                  <a:extLst>
                    <a:ext uri="{9D8B030D-6E8A-4147-A177-3AD203B41FA5}">
                      <a16:colId xmlns:a16="http://schemas.microsoft.com/office/drawing/2014/main" val="2918399253"/>
                    </a:ext>
                  </a:extLst>
                </a:gridCol>
                <a:gridCol w="1435660">
                  <a:extLst>
                    <a:ext uri="{9D8B030D-6E8A-4147-A177-3AD203B41FA5}">
                      <a16:colId xmlns:a16="http://schemas.microsoft.com/office/drawing/2014/main" val="2556053878"/>
                    </a:ext>
                  </a:extLst>
                </a:gridCol>
                <a:gridCol w="1435660">
                  <a:extLst>
                    <a:ext uri="{9D8B030D-6E8A-4147-A177-3AD203B41FA5}">
                      <a16:colId xmlns:a16="http://schemas.microsoft.com/office/drawing/2014/main" val="1525301055"/>
                    </a:ext>
                  </a:extLst>
                </a:gridCol>
                <a:gridCol w="1435660">
                  <a:extLst>
                    <a:ext uri="{9D8B030D-6E8A-4147-A177-3AD203B41FA5}">
                      <a16:colId xmlns:a16="http://schemas.microsoft.com/office/drawing/2014/main" val="2169849757"/>
                    </a:ext>
                  </a:extLst>
                </a:gridCol>
                <a:gridCol w="1383767">
                  <a:extLst>
                    <a:ext uri="{9D8B030D-6E8A-4147-A177-3AD203B41FA5}">
                      <a16:colId xmlns:a16="http://schemas.microsoft.com/office/drawing/2014/main" val="1479914993"/>
                    </a:ext>
                  </a:extLst>
                </a:gridCol>
                <a:gridCol w="1487553">
                  <a:extLst>
                    <a:ext uri="{9D8B030D-6E8A-4147-A177-3AD203B41FA5}">
                      <a16:colId xmlns:a16="http://schemas.microsoft.com/office/drawing/2014/main" val="544087046"/>
                    </a:ext>
                  </a:extLst>
                </a:gridCol>
              </a:tblGrid>
              <a:tr h="514892"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endParaRPr lang="es-MX" sz="110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0" marB="0" anchor="ctr">
                    <a:lnL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Roberto Kelleher</a:t>
                      </a: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>
                          <a:latin typeface="Arial"/>
                          <a:cs typeface="Arial"/>
                        </a:rPr>
                        <a:t>Mauricio Rivera</a:t>
                      </a: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dirty="0">
                          <a:latin typeface="Arial"/>
                          <a:cs typeface="Arial"/>
                        </a:rPr>
                        <a:t>Jorge Olmedo</a:t>
                      </a: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it-IT" sz="1100">
                          <a:latin typeface="Arial"/>
                          <a:cs typeface="Arial"/>
                        </a:rPr>
                        <a:t>José Manuel del Valle</a:t>
                      </a:r>
                      <a:endParaRPr lang="es-MX" sz="1100">
                        <a:latin typeface="Arial"/>
                        <a:cs typeface="Arial"/>
                      </a:endParaRP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dirty="0">
                          <a:latin typeface="Arial"/>
                          <a:cs typeface="Arial"/>
                        </a:rPr>
                        <a:t>Jesús </a:t>
                      </a:r>
                      <a:endParaRPr lang="es-MX" sz="3200" dirty="0"/>
                    </a:p>
                    <a:p>
                      <a:pPr lvl="0" algn="ctr">
                        <a:buNone/>
                      </a:pPr>
                      <a:r>
                        <a:rPr lang="es-MX" sz="1100" dirty="0">
                          <a:latin typeface="Arial"/>
                          <a:cs typeface="Arial"/>
                        </a:rPr>
                        <a:t>Retana ​</a:t>
                      </a: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Alonso Martínez </a:t>
                      </a:r>
                    </a:p>
                  </a:txBody>
                  <a:tcPr marL="121520" marR="121520" marT="0" marB="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4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148739"/>
                  </a:ext>
                </a:extLst>
              </a:tr>
              <a:tr h="1649948"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endParaRPr lang="es-MX" sz="11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L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endParaRPr lang="es-MX" sz="110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buNone/>
                      </a:pPr>
                      <a:endParaRPr lang="es-MX" sz="1100" b="0" i="0" u="none" strike="noStrike" baseline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 algn="ctr">
                        <a:buNone/>
                      </a:pPr>
                      <a:endParaRPr lang="es-MX" sz="1100"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s-MX" sz="1100" dirty="0"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093141"/>
                  </a:ext>
                </a:extLst>
              </a:tr>
              <a:tr h="607600"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 b="1" i="0" u="none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Experiencia en el sector</a:t>
                      </a:r>
                    </a:p>
                  </a:txBody>
                  <a:tcPr marL="121520" marR="121520" marT="60760" marB="60760" anchor="ctr">
                    <a:lnL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 b="1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28 años</a:t>
                      </a: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b="1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26 años</a:t>
                      </a: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b="1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20 años</a:t>
                      </a: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b="1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26 años</a:t>
                      </a: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s-MX" sz="1100" b="1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14 años</a:t>
                      </a: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MX" sz="1100" b="1" i="0" u="none" strike="noStrike" dirty="0">
                        <a:solidFill>
                          <a:srgbClr val="14244F"/>
                        </a:solidFill>
                        <a:latin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100" b="1" i="0" u="none" strike="noStrike" dirty="0">
                          <a:solidFill>
                            <a:srgbClr val="14244F"/>
                          </a:solidFill>
                          <a:latin typeface="Arial"/>
                        </a:rPr>
                        <a:t>20 años</a:t>
                      </a:r>
                      <a:endParaRPr lang="es-MX" sz="1100" b="0" i="0" u="none" strike="noStrike" dirty="0">
                        <a:solidFill>
                          <a:srgbClr val="14244F"/>
                        </a:solidFill>
                        <a:latin typeface="Arial"/>
                      </a:endParaRPr>
                    </a:p>
                    <a:p>
                      <a:pPr lvl="0" algn="ctr">
                        <a:buNone/>
                      </a:pPr>
                      <a:endParaRPr lang="es-MX" sz="1100" b="1" dirty="0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5062024"/>
                  </a:ext>
                </a:extLst>
              </a:tr>
              <a:tr h="1873436"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 b="1" i="0" u="none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Educación</a:t>
                      </a:r>
                    </a:p>
                  </a:txBody>
                  <a:tcPr marL="121520" marR="121520" marT="60760" marB="60760" anchor="ctr">
                    <a:lnL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endParaRPr lang="es-MX" sz="1100" b="1" dirty="0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 b="1" dirty="0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 b="1" dirty="0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 b="1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endParaRPr lang="es-MX" sz="1100" b="1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s-MX" sz="1100" b="1" dirty="0">
                        <a:solidFill>
                          <a:srgbClr val="14244F"/>
                        </a:solidFill>
                        <a:latin typeface="Arial"/>
                        <a:cs typeface="Arial"/>
                      </a:endParaRPr>
                    </a:p>
                  </a:txBody>
                  <a:tcPr marL="121520" marR="121520" marT="60760" marB="60760" anchor="ctr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135880"/>
                  </a:ext>
                </a:extLst>
              </a:tr>
              <a:tr h="3309867">
                <a:tc>
                  <a:txBody>
                    <a:bodyPr/>
                    <a:lstStyle/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 b="1" i="0" u="none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Experiencia </a:t>
                      </a:r>
                    </a:p>
                    <a:p>
                      <a:pPr lvl="0" algn="ctr">
                        <a:defRPr>
                          <a:solidFill>
                            <a:srgbClr val="FFFFFF"/>
                          </a:solidFill>
                        </a:defRPr>
                      </a:pPr>
                      <a:r>
                        <a:rPr lang="es-MX" sz="1100" b="1" i="0" u="none" dirty="0">
                          <a:solidFill>
                            <a:srgbClr val="14244F"/>
                          </a:solidFill>
                          <a:latin typeface="Arial"/>
                          <a:cs typeface="Arial"/>
                        </a:rPr>
                        <a:t>previa</a:t>
                      </a:r>
                    </a:p>
                  </a:txBody>
                  <a:tcPr marL="121520" marR="121520" marT="60760" marB="60760" anchor="ctr">
                    <a:lnL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20000"/>
                        </a:lnSpc>
                        <a:buNone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Presidente y socio de un grupo de 8 agencias automotrices de Volkswagen, Seat y Audi. </a:t>
                      </a:r>
                    </a:p>
                    <a:p>
                      <a:pPr marL="0" lvl="0" indent="0" algn="l">
                        <a:lnSpc>
                          <a:spcPct val="50000"/>
                        </a:lnSpc>
                        <a:buNone/>
                      </a:pPr>
                      <a:endParaRPr lang="es-MX" sz="1000" dirty="0"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10000"/>
                        </a:lnSpc>
                        <a:buNone/>
                      </a:pPr>
                      <a:r>
                        <a:rPr lang="es-MX" sz="1000" b="1" dirty="0">
                          <a:latin typeface="Arial"/>
                          <a:cs typeface="Arial"/>
                        </a:rPr>
                        <a:t>Presidente:</a:t>
                      </a:r>
                    </a:p>
                    <a:p>
                      <a:pPr marL="171450" lvl="0" indent="-171450" algn="l">
                        <a:lnSpc>
                          <a:spcPct val="110000"/>
                        </a:lnSpc>
                        <a:buSzPct val="100000"/>
                        <a:buFont typeface="Arial" pitchFamily="34"/>
                        <a:buChar char="•"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Asociación Nacional de Distribuidores Volkswagen. </a:t>
                      </a:r>
                    </a:p>
                    <a:p>
                      <a:pPr marL="171450" lvl="0" indent="-171450" algn="l">
                        <a:lnSpc>
                          <a:spcPct val="110000"/>
                        </a:lnSpc>
                        <a:buSzPct val="100000"/>
                        <a:buFont typeface="Arial" pitchFamily="34"/>
                        <a:buChar char="•"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Consejo Regional GF Banorte.</a:t>
                      </a:r>
                    </a:p>
                    <a:p>
                      <a:pPr marL="0" lvl="0" indent="0" algn="l">
                        <a:lnSpc>
                          <a:spcPct val="50000"/>
                        </a:lnSpc>
                        <a:buNone/>
                      </a:pPr>
                      <a:endParaRPr lang="es-MX" sz="1000" dirty="0">
                        <a:latin typeface="Arial"/>
                        <a:cs typeface="Arial"/>
                      </a:endParaRPr>
                    </a:p>
                    <a:p>
                      <a:pPr marL="0" lvl="0" indent="0" algn="l">
                        <a:lnSpc>
                          <a:spcPct val="110000"/>
                        </a:lnSpc>
                        <a:buNone/>
                      </a:pPr>
                      <a:r>
                        <a:rPr lang="es-MX" sz="1000" b="1" dirty="0">
                          <a:latin typeface="Arial"/>
                          <a:cs typeface="Arial"/>
                        </a:rPr>
                        <a:t>Consejero:</a:t>
                      </a:r>
                    </a:p>
                    <a:p>
                      <a:pPr marL="171450" lvl="0" indent="-171450" algn="l">
                        <a:lnSpc>
                          <a:spcPct val="110000"/>
                        </a:lnSpc>
                        <a:buSzPct val="100000"/>
                        <a:buFont typeface="Arial" pitchFamily="34"/>
                        <a:buChar char="•"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AMDA.</a:t>
                      </a:r>
                    </a:p>
                    <a:p>
                      <a:pPr marL="171450" lvl="0" indent="-171450" algn="l">
                        <a:lnSpc>
                          <a:spcPct val="110000"/>
                        </a:lnSpc>
                        <a:buSzPct val="100000"/>
                        <a:buFont typeface="Arial" pitchFamily="34"/>
                        <a:buChar char="•"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GF Banorte (Independiente).</a:t>
                      </a:r>
                    </a:p>
                  </a:txBody>
                  <a:tcPr marL="47841" marR="47841" marT="143526" marB="95684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s-MX" sz="1000" dirty="0">
                          <a:latin typeface="Arial"/>
                          <a:cs typeface="Arial"/>
                        </a:rPr>
                        <a:t>CFO en la estructuración de plataformas de inversión para Equity International Properties y Mexico Retail Properties.</a:t>
                      </a:r>
                    </a:p>
                  </a:txBody>
                  <a:tcPr marL="47841" marR="47841" marT="143526" marB="95684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Ocupó posiciones directivas en Marhnos, Metrópolis y Homex, gestionando proyectos icónicos de vivienda, oficinas y usos mixtos en la Ciudad de México, además de coordinar la relación con inversionistas, autoridades y socios estratégicos</a:t>
                      </a:r>
                    </a:p>
                  </a:txBody>
                  <a:tcPr marL="47841" marR="47841" marT="143526" marB="95684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20000"/>
                        </a:lnSpc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Colaboró  en Fondos Privados de Inversión y de Desarrollo Inmobiliario en MIRA (filial de BlackCreek), Ivanhoe Cambridge y GICSA.</a:t>
                      </a:r>
                    </a:p>
                  </a:txBody>
                  <a:tcPr marL="47841" marR="47841" marT="143526" marB="95684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años de experiencia en José Cuervo liderando el portafolio de marcas. </a:t>
                      </a:r>
                      <a:br>
                        <a:rPr lang="es-MX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MX" sz="1000" b="0" i="0" u="none" strike="noStrike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Sólida trayectoria en branding, finanzas y desarrollo comercial.</a:t>
                      </a:r>
                      <a:endParaRPr lang="es-MX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>
                        <a:lnSpc>
                          <a:spcPct val="120000"/>
                        </a:lnSpc>
                        <a:buNone/>
                      </a:pPr>
                      <a:endParaRPr lang="es-MX" sz="3200" dirty="0"/>
                    </a:p>
                  </a:txBody>
                  <a:tcPr marL="47841" marR="47841" marT="143526" marB="95684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s-MX" sz="10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</a:rPr>
                        <a:t>Negoció financiamientos y contratos EPC por +US$800M en energía.</a:t>
                      </a:r>
                    </a:p>
                    <a:p>
                      <a:pPr>
                        <a:buNone/>
                      </a:pPr>
                      <a:endParaRPr lang="es-MX" sz="1000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r>
                        <a:rPr lang="es-MX" sz="1000" dirty="0">
                          <a:effectLst/>
                          <a:latin typeface="Arial" panose="020B0604020202020204" pitchFamily="34" charset="0"/>
                        </a:rPr>
                        <a:t>Lideró litigios con 95% de éxito y coordinó equipos legales en EY.Experto en M&amp;A, compliance y estructuras contractuales.</a:t>
                      </a:r>
                    </a:p>
                  </a:txBody>
                  <a:tcPr marL="63292" marR="63292" marT="0" marB="0">
                    <a:lnT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352687"/>
                  </a:ext>
                </a:extLst>
              </a:tr>
            </a:tbl>
          </a:graphicData>
        </a:graphic>
      </p:graphicFrame>
      <p:sp>
        <p:nvSpPr>
          <p:cNvPr id="9" name="CuadroTexto 6">
            <a:extLst>
              <a:ext uri="{FF2B5EF4-FFF2-40B4-BE49-F238E27FC236}">
                <a16:creationId xmlns:a16="http://schemas.microsoft.com/office/drawing/2014/main" id="{CEDF259E-835C-7C7F-02F7-DBC31CB531A0}"/>
              </a:ext>
            </a:extLst>
          </p:cNvPr>
          <p:cNvSpPr txBox="1"/>
          <p:nvPr/>
        </p:nvSpPr>
        <p:spPr>
          <a:xfrm>
            <a:off x="4911351" y="3112865"/>
            <a:ext cx="1377594" cy="4089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930" b="1" i="1" dirty="0">
                <a:solidFill>
                  <a:srgbClr val="14244F"/>
                </a:solidFill>
                <a:latin typeface="Arial" pitchFamily="34"/>
                <a:cs typeface="Arial" pitchFamily="34"/>
              </a:rPr>
              <a:t>Socio Fundador y CEO</a:t>
            </a:r>
          </a:p>
        </p:txBody>
      </p:sp>
      <p:sp>
        <p:nvSpPr>
          <p:cNvPr id="10" name="CuadroTexto 8">
            <a:extLst>
              <a:ext uri="{FF2B5EF4-FFF2-40B4-BE49-F238E27FC236}">
                <a16:creationId xmlns:a16="http://schemas.microsoft.com/office/drawing/2014/main" id="{70675D9F-33FD-5750-EC92-2872CE794F90}"/>
              </a:ext>
            </a:extLst>
          </p:cNvPr>
          <p:cNvSpPr txBox="1"/>
          <p:nvPr/>
        </p:nvSpPr>
        <p:spPr>
          <a:xfrm>
            <a:off x="6246659" y="3078529"/>
            <a:ext cx="1534858" cy="52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864" b="1" i="1" dirty="0">
                <a:solidFill>
                  <a:srgbClr val="14244F"/>
                </a:solidFill>
                <a:latin typeface="Arial" pitchFamily="34"/>
                <a:cs typeface="Arial" pitchFamily="34"/>
              </a:rPr>
              <a:t>Director General Adjunto</a:t>
            </a:r>
          </a:p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864" b="1" i="1" dirty="0">
                <a:solidFill>
                  <a:srgbClr val="14244F"/>
                </a:solidFill>
                <a:latin typeface="Arial" pitchFamily="34"/>
                <a:cs typeface="Arial" pitchFamily="34"/>
              </a:rPr>
              <a:t>(Deputy CEO)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FF879CA-E1AC-E30F-29AB-55C514C72B17}"/>
              </a:ext>
            </a:extLst>
          </p:cNvPr>
          <p:cNvSpPr txBox="1"/>
          <p:nvPr/>
        </p:nvSpPr>
        <p:spPr>
          <a:xfrm>
            <a:off x="7675478" y="3184422"/>
            <a:ext cx="1481329" cy="265823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930" b="1" i="1" dirty="0">
                <a:solidFill>
                  <a:srgbClr val="14244F"/>
                </a:solidFill>
                <a:latin typeface="Arial" pitchFamily="34"/>
                <a:cs typeface="Arial" pitchFamily="34"/>
              </a:rPr>
              <a:t>Director de Proyectos</a:t>
            </a:r>
          </a:p>
        </p:txBody>
      </p:sp>
      <p:sp>
        <p:nvSpPr>
          <p:cNvPr id="12" name="CuadroTexto 12">
            <a:extLst>
              <a:ext uri="{FF2B5EF4-FFF2-40B4-BE49-F238E27FC236}">
                <a16:creationId xmlns:a16="http://schemas.microsoft.com/office/drawing/2014/main" id="{8B6950BB-70E0-29FF-4CA9-F335C13E7AD5}"/>
              </a:ext>
            </a:extLst>
          </p:cNvPr>
          <p:cNvSpPr txBox="1"/>
          <p:nvPr/>
        </p:nvSpPr>
        <p:spPr>
          <a:xfrm>
            <a:off x="8993374" y="3086340"/>
            <a:ext cx="1778298" cy="52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864" b="1" i="1" dirty="0">
                <a:solidFill>
                  <a:srgbClr val="14244F"/>
                </a:solidFill>
                <a:latin typeface="Arial"/>
                <a:cs typeface="Arial"/>
              </a:rPr>
              <a:t>Director de </a:t>
            </a:r>
            <a:endParaRPr lang="es-MX" sz="864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864" b="1" i="1" dirty="0">
                <a:solidFill>
                  <a:srgbClr val="14244F"/>
                </a:solidFill>
                <a:latin typeface="Arial"/>
                <a:cs typeface="Arial"/>
              </a:rPr>
              <a:t>Administración</a:t>
            </a:r>
            <a:endParaRPr lang="es-MX" sz="864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864" b="1" i="1" dirty="0">
                <a:solidFill>
                  <a:srgbClr val="14244F"/>
                </a:solidFill>
                <a:latin typeface="Arial"/>
                <a:cs typeface="Arial"/>
              </a:rPr>
              <a:t>y Finanzas</a:t>
            </a:r>
          </a:p>
        </p:txBody>
      </p:sp>
      <p:sp>
        <p:nvSpPr>
          <p:cNvPr id="14" name="CuadroTexto 16">
            <a:extLst>
              <a:ext uri="{FF2B5EF4-FFF2-40B4-BE49-F238E27FC236}">
                <a16:creationId xmlns:a16="http://schemas.microsoft.com/office/drawing/2014/main" id="{B52BA382-FBB2-92C6-40FA-62CCB9E021D2}"/>
              </a:ext>
            </a:extLst>
          </p:cNvPr>
          <p:cNvSpPr txBox="1"/>
          <p:nvPr/>
        </p:nvSpPr>
        <p:spPr>
          <a:xfrm>
            <a:off x="12107811" y="3194552"/>
            <a:ext cx="1197597" cy="265823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930" b="1" i="1" dirty="0">
                <a:solidFill>
                  <a:srgbClr val="14244F"/>
                </a:solidFill>
                <a:latin typeface="Arial" pitchFamily="34"/>
                <a:cs typeface="Arial" pitchFamily="34"/>
              </a:rPr>
              <a:t>Director Jurídico</a:t>
            </a:r>
          </a:p>
        </p:txBody>
      </p:sp>
      <p:pic>
        <p:nvPicPr>
          <p:cNvPr id="15" name="Picture 4" descr="ITESM + Tec de Monterrey Artwork – javier arturo rodríguez">
            <a:extLst>
              <a:ext uri="{FF2B5EF4-FFF2-40B4-BE49-F238E27FC236}">
                <a16:creationId xmlns:a16="http://schemas.microsoft.com/office/drawing/2014/main" id="{A54425A0-6C95-D5FF-0CC9-4C594E014C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46487" y="4642234"/>
            <a:ext cx="1173694" cy="2635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E5541E9E-67FF-249C-1A7F-679579376F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590539" y="4586939"/>
            <a:ext cx="851866" cy="2911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3B037229-D966-08DD-84B8-1B7619956D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794278" y="4560521"/>
            <a:ext cx="1036978" cy="3175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Picture 10" descr="Universidad Panamericana">
            <a:extLst>
              <a:ext uri="{FF2B5EF4-FFF2-40B4-BE49-F238E27FC236}">
                <a16:creationId xmlns:a16="http://schemas.microsoft.com/office/drawing/2014/main" id="{5CBA7448-147F-487E-6495-A7C3498C465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216096" y="4349573"/>
            <a:ext cx="1245882" cy="93073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D2142BDB-4812-B8A4-E254-997A590832F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173265" y="5263037"/>
            <a:ext cx="1435854" cy="7179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18" descr="University of Colorado Boulder - Tuition and Acceptance Rate">
            <a:extLst>
              <a:ext uri="{FF2B5EF4-FFF2-40B4-BE49-F238E27FC236}">
                <a16:creationId xmlns:a16="http://schemas.microsoft.com/office/drawing/2014/main" id="{4BB9C918-9A58-5574-35D9-7005A2A26F7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452262" y="4965888"/>
            <a:ext cx="1128567" cy="112856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20">
            <a:extLst>
              <a:ext uri="{FF2B5EF4-FFF2-40B4-BE49-F238E27FC236}">
                <a16:creationId xmlns:a16="http://schemas.microsoft.com/office/drawing/2014/main" id="{0F0EAA2C-86FB-A982-99F2-436C4B8F00E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690613" y="5341459"/>
            <a:ext cx="1215199" cy="3470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foto6.jpg" descr="foto6.jpg">
            <a:extLst>
              <a:ext uri="{FF2B5EF4-FFF2-40B4-BE49-F238E27FC236}">
                <a16:creationId xmlns:a16="http://schemas.microsoft.com/office/drawing/2014/main" id="{CF9A18AA-8B40-760A-56F7-FF2F80C3B94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3996" t="9893" r="23606" b="32886"/>
          <a:stretch>
            <a:fillRect/>
          </a:stretch>
        </p:blipFill>
        <p:spPr>
          <a:xfrm>
            <a:off x="5051870" y="2029464"/>
            <a:ext cx="1016478" cy="110995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foto1.jpg" descr="foto1.jpg">
            <a:extLst>
              <a:ext uri="{FF2B5EF4-FFF2-40B4-BE49-F238E27FC236}">
                <a16:creationId xmlns:a16="http://schemas.microsoft.com/office/drawing/2014/main" id="{A3EBA9E4-BE3E-4650-F841-8F48B2AE7E1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3333" t="9704" r="27191" b="36268"/>
          <a:stretch>
            <a:fillRect/>
          </a:stretch>
        </p:blipFill>
        <p:spPr>
          <a:xfrm>
            <a:off x="6477525" y="2037123"/>
            <a:ext cx="1059593" cy="110231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8" name="foto3.jpg" descr="foto3.jpg">
            <a:extLst>
              <a:ext uri="{FF2B5EF4-FFF2-40B4-BE49-F238E27FC236}">
                <a16:creationId xmlns:a16="http://schemas.microsoft.com/office/drawing/2014/main" id="{C7B151CC-C96A-3600-D6AA-486A0656F2E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645" t="8508" r="23406" b="34761"/>
          <a:stretch>
            <a:fillRect/>
          </a:stretch>
        </p:blipFill>
        <p:spPr>
          <a:xfrm>
            <a:off x="9366785" y="2034778"/>
            <a:ext cx="1048814" cy="109915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1" name="Imagen 7">
            <a:extLst>
              <a:ext uri="{FF2B5EF4-FFF2-40B4-BE49-F238E27FC236}">
                <a16:creationId xmlns:a16="http://schemas.microsoft.com/office/drawing/2014/main" id="{3DE2F5EF-F88A-B2FE-C83D-F8D1048971E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9478" t="25208" r="9166" b="5499"/>
          <a:stretch>
            <a:fillRect/>
          </a:stretch>
        </p:blipFill>
        <p:spPr>
          <a:xfrm>
            <a:off x="12235784" y="2047658"/>
            <a:ext cx="989936" cy="108576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2" name="CuadroTexto 16">
            <a:extLst>
              <a:ext uri="{FF2B5EF4-FFF2-40B4-BE49-F238E27FC236}">
                <a16:creationId xmlns:a16="http://schemas.microsoft.com/office/drawing/2014/main" id="{2BB44763-DBA5-009F-B9C3-13DB057FD92D}"/>
              </a:ext>
            </a:extLst>
          </p:cNvPr>
          <p:cNvSpPr txBox="1"/>
          <p:nvPr/>
        </p:nvSpPr>
        <p:spPr>
          <a:xfrm>
            <a:off x="10563961" y="3194552"/>
            <a:ext cx="1468504" cy="265823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121520" tIns="60760" rIns="121520" bIns="60760" anchor="t" anchorCtr="1" compatLnSpc="1">
            <a:spAutoFit/>
          </a:bodyPr>
          <a:lstStyle/>
          <a:p>
            <a:pPr algn="ctr" defTabSz="1215238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930" b="1" i="1" dirty="0">
                <a:solidFill>
                  <a:srgbClr val="14244F"/>
                </a:solidFill>
                <a:latin typeface="Arial"/>
                <a:cs typeface="Arial"/>
              </a:rPr>
              <a:t>Director de Marketing</a:t>
            </a:r>
            <a:endParaRPr lang="es-MX" sz="930" b="1" i="1" dirty="0">
              <a:solidFill>
                <a:srgbClr val="14244F"/>
              </a:solidFill>
              <a:latin typeface="Arial" pitchFamily="34"/>
              <a:cs typeface="Arial" pitchFamily="34"/>
            </a:endParaRP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A516F7C4-8A1A-BDC3-04E7-6AF993C689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89961" y="2043139"/>
            <a:ext cx="1016504" cy="1090283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D11D3F4E-3254-B1F3-3F3D-9161FEBB2582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2850"/>
          <a:stretch>
            <a:fillRect/>
          </a:stretch>
        </p:blipFill>
        <p:spPr>
          <a:xfrm>
            <a:off x="7928921" y="2027158"/>
            <a:ext cx="987614" cy="1103068"/>
          </a:xfrm>
          <a:prstGeom prst="rect">
            <a:avLst/>
          </a:prstGeom>
        </p:spPr>
      </p:pic>
      <p:pic>
        <p:nvPicPr>
          <p:cNvPr id="40" name="Picture 4" descr="ITESM + Tec de Monterrey Artwork – javier arturo rodríguez">
            <a:extLst>
              <a:ext uri="{FF2B5EF4-FFF2-40B4-BE49-F238E27FC236}">
                <a16:creationId xmlns:a16="http://schemas.microsoft.com/office/drawing/2014/main" id="{E913DBA8-25D3-62E1-3A11-587A6D663D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775175" y="4549428"/>
            <a:ext cx="1296732" cy="29112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30" name="Picture 6" descr="Universidad de los Andes (Uniandes) - data.org">
            <a:extLst>
              <a:ext uri="{FF2B5EF4-FFF2-40B4-BE49-F238E27FC236}">
                <a16:creationId xmlns:a16="http://schemas.microsoft.com/office/drawing/2014/main" id="{10888B04-C724-FA7D-D309-39ED094B3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014" y="5225522"/>
            <a:ext cx="1197426" cy="46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Universidad Panamericana">
            <a:extLst>
              <a:ext uri="{FF2B5EF4-FFF2-40B4-BE49-F238E27FC236}">
                <a16:creationId xmlns:a16="http://schemas.microsoft.com/office/drawing/2014/main" id="{EDFB8B2B-EEF2-41AF-BFE9-190B41C9F1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107811" y="4349573"/>
            <a:ext cx="1245882" cy="930733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8" name="Group 13">
            <a:extLst>
              <a:ext uri="{FF2B5EF4-FFF2-40B4-BE49-F238E27FC236}">
                <a16:creationId xmlns:a16="http://schemas.microsoft.com/office/drawing/2014/main" id="{38520873-3441-86AC-56CD-266126FEA297}"/>
              </a:ext>
            </a:extLst>
          </p:cNvPr>
          <p:cNvGrpSpPr/>
          <p:nvPr/>
        </p:nvGrpSpPr>
        <p:grpSpPr>
          <a:xfrm>
            <a:off x="-32347" y="-38100"/>
            <a:ext cx="18390794" cy="1220857"/>
            <a:chOff x="0" y="0"/>
            <a:chExt cx="24521059" cy="1627810"/>
          </a:xfrm>
        </p:grpSpPr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DA72A092-4EBC-7981-2DCB-21D76B3A1C73}"/>
                </a:ext>
              </a:extLst>
            </p:cNvPr>
            <p:cNvSpPr/>
            <p:nvPr/>
          </p:nvSpPr>
          <p:spPr>
            <a:xfrm>
              <a:off x="6350" y="6350"/>
              <a:ext cx="24508333" cy="1615059"/>
            </a:xfrm>
            <a:custGeom>
              <a:avLst/>
              <a:gdLst/>
              <a:ahLst/>
              <a:cxnLst/>
              <a:rect l="l" t="t" r="r" b="b"/>
              <a:pathLst>
                <a:path w="24508333" h="1615059">
                  <a:moveTo>
                    <a:pt x="0" y="0"/>
                  </a:moveTo>
                  <a:lnTo>
                    <a:pt x="24508333" y="0"/>
                  </a:lnTo>
                  <a:lnTo>
                    <a:pt x="24508333" y="1615059"/>
                  </a:lnTo>
                  <a:lnTo>
                    <a:pt x="0" y="1615059"/>
                  </a:lnTo>
                  <a:close/>
                </a:path>
              </a:pathLst>
            </a:custGeom>
            <a:solidFill>
              <a:srgbClr val="02235B"/>
            </a:solidFill>
          </p:spPr>
          <p:txBody>
            <a:bodyPr/>
            <a:lstStyle/>
            <a:p>
              <a:endParaRPr lang="es-ES_tradnl"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58459A8D-5FB6-9636-C76C-5A1C18CC6C6D}"/>
              </a:ext>
            </a:extLst>
          </p:cNvPr>
          <p:cNvGrpSpPr/>
          <p:nvPr/>
        </p:nvGrpSpPr>
        <p:grpSpPr>
          <a:xfrm>
            <a:off x="-344566" y="-6219"/>
            <a:ext cx="2776039" cy="278177"/>
            <a:chOff x="0" y="0"/>
            <a:chExt cx="3701385" cy="370903"/>
          </a:xfrm>
        </p:grpSpPr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32FDA0F0-AA35-6A63-5694-727C4F39EEA9}"/>
                </a:ext>
              </a:extLst>
            </p:cNvPr>
            <p:cNvSpPr/>
            <p:nvPr/>
          </p:nvSpPr>
          <p:spPr>
            <a:xfrm>
              <a:off x="6350" y="635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29" name="TextBox 24">
            <a:extLst>
              <a:ext uri="{FF2B5EF4-FFF2-40B4-BE49-F238E27FC236}">
                <a16:creationId xmlns:a16="http://schemas.microsoft.com/office/drawing/2014/main" id="{DC57AD24-F1A6-056E-3B70-6825FDE44A26}"/>
              </a:ext>
            </a:extLst>
          </p:cNvPr>
          <p:cNvSpPr txBox="1"/>
          <p:nvPr/>
        </p:nvSpPr>
        <p:spPr>
          <a:xfrm>
            <a:off x="617537" y="496954"/>
            <a:ext cx="5471503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 dirty="0">
                <a:solidFill>
                  <a:srgbClr val="FFFFFF"/>
                </a:solidFill>
                <a:latin typeface="Blacker Sans Text"/>
                <a:ea typeface="Blacker Sans Text"/>
                <a:cs typeface="Blacker Sans Text"/>
                <a:sym typeface="Blacker Sans Text"/>
              </a:rPr>
              <a:t>NUESTRO EQUIPO</a:t>
            </a:r>
          </a:p>
        </p:txBody>
      </p:sp>
      <p:sp>
        <p:nvSpPr>
          <p:cNvPr id="33" name="Freeform 25">
            <a:extLst>
              <a:ext uri="{FF2B5EF4-FFF2-40B4-BE49-F238E27FC236}">
                <a16:creationId xmlns:a16="http://schemas.microsoft.com/office/drawing/2014/main" id="{1886F217-FAAF-01EF-AB54-A53CE883DB0E}"/>
              </a:ext>
            </a:extLst>
          </p:cNvPr>
          <p:cNvSpPr/>
          <p:nvPr/>
        </p:nvSpPr>
        <p:spPr>
          <a:xfrm>
            <a:off x="16898348" y="201503"/>
            <a:ext cx="822915" cy="803795"/>
          </a:xfrm>
          <a:custGeom>
            <a:avLst/>
            <a:gdLst/>
            <a:ahLst/>
            <a:cxnLst/>
            <a:rect l="l" t="t" r="r" b="b"/>
            <a:pathLst>
              <a:path w="822915" h="803795">
                <a:moveTo>
                  <a:pt x="0" y="0"/>
                </a:moveTo>
                <a:lnTo>
                  <a:pt x="822914" y="0"/>
                </a:lnTo>
                <a:lnTo>
                  <a:pt x="822914" y="803795"/>
                </a:lnTo>
                <a:lnTo>
                  <a:pt x="0" y="803795"/>
                </a:lnTo>
                <a:lnTo>
                  <a:pt x="0" y="0"/>
                </a:lnTo>
                <a:close/>
              </a:path>
            </a:pathLst>
          </a:custGeom>
          <a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58" r="-158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4" name="Freeform 39">
            <a:extLst>
              <a:ext uri="{FF2B5EF4-FFF2-40B4-BE49-F238E27FC236}">
                <a16:creationId xmlns:a16="http://schemas.microsoft.com/office/drawing/2014/main" id="{C1B5978F-3A50-6B64-99CE-1800337EB790}"/>
              </a:ext>
            </a:extLst>
          </p:cNvPr>
          <p:cNvSpPr/>
          <p:nvPr/>
        </p:nvSpPr>
        <p:spPr>
          <a:xfrm>
            <a:off x="16168355" y="9378911"/>
            <a:ext cx="1482998" cy="273875"/>
          </a:xfrm>
          <a:custGeom>
            <a:avLst/>
            <a:gdLst/>
            <a:ahLst/>
            <a:cxnLst/>
            <a:rect l="l" t="t" r="r" b="b"/>
            <a:pathLst>
              <a:path w="1482998" h="273875">
                <a:moveTo>
                  <a:pt x="0" y="0"/>
                </a:moveTo>
                <a:lnTo>
                  <a:pt x="1482998" y="0"/>
                </a:lnTo>
                <a:lnTo>
                  <a:pt x="1482998" y="273875"/>
                </a:lnTo>
                <a:lnTo>
                  <a:pt x="0" y="273875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300" r="-300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5" name="Freeform 6">
            <a:extLst>
              <a:ext uri="{FF2B5EF4-FFF2-40B4-BE49-F238E27FC236}">
                <a16:creationId xmlns:a16="http://schemas.microsoft.com/office/drawing/2014/main" id="{212EC4DE-86AF-C142-85DA-361DC715083A}"/>
              </a:ext>
            </a:extLst>
          </p:cNvPr>
          <p:cNvSpPr/>
          <p:nvPr/>
        </p:nvSpPr>
        <p:spPr>
          <a:xfrm>
            <a:off x="-78723" y="10056448"/>
            <a:ext cx="18394658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8" y="0"/>
                </a:lnTo>
                <a:lnTo>
                  <a:pt x="18394658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6" name="TextBox 17">
            <a:extLst>
              <a:ext uri="{FF2B5EF4-FFF2-40B4-BE49-F238E27FC236}">
                <a16:creationId xmlns:a16="http://schemas.microsoft.com/office/drawing/2014/main" id="{5F6C0C43-600D-784C-215D-D0F8987924C3}"/>
              </a:ext>
            </a:extLst>
          </p:cNvPr>
          <p:cNvSpPr txBox="1"/>
          <p:nvPr/>
        </p:nvSpPr>
        <p:spPr>
          <a:xfrm>
            <a:off x="622300" y="9354149"/>
            <a:ext cx="167757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 dirty="0" err="1">
                <a:solidFill>
                  <a:srgbClr val="04174C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  <a:endParaRPr lang="en-US" sz="1800" b="1" dirty="0">
              <a:solidFill>
                <a:srgbClr val="04174C"/>
              </a:solidFill>
              <a:latin typeface="Mazzard Medium"/>
              <a:ea typeface="Mazzard Medium"/>
              <a:cs typeface="Mazzard Medium"/>
              <a:sym typeface="Mazzard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018781"/>
          </a:xfrm>
          <a:custGeom>
            <a:avLst/>
            <a:gdLst/>
            <a:ahLst/>
            <a:cxnLst/>
            <a:rect l="l" t="t" r="r" b="b"/>
            <a:pathLst>
              <a:path w="18288000" h="10018781">
                <a:moveTo>
                  <a:pt x="0" y="0"/>
                </a:moveTo>
                <a:lnTo>
                  <a:pt x="18288000" y="0"/>
                </a:lnTo>
                <a:lnTo>
                  <a:pt x="18288000" y="10018781"/>
                </a:lnTo>
                <a:lnTo>
                  <a:pt x="0" y="1001878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>
            <a:off x="-53329" y="10018781"/>
            <a:ext cx="18394658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9" y="0"/>
                </a:lnTo>
                <a:lnTo>
                  <a:pt x="18394659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  <p:transition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71845" y="4648905"/>
            <a:ext cx="1012773" cy="989190"/>
          </a:xfrm>
          <a:custGeom>
            <a:avLst/>
            <a:gdLst/>
            <a:ahLst/>
            <a:cxnLst/>
            <a:rect l="l" t="t" r="r" b="b"/>
            <a:pathLst>
              <a:path w="1012773" h="989190">
                <a:moveTo>
                  <a:pt x="0" y="0"/>
                </a:moveTo>
                <a:lnTo>
                  <a:pt x="1012773" y="0"/>
                </a:lnTo>
                <a:lnTo>
                  <a:pt x="1012773" y="989190"/>
                </a:lnTo>
                <a:lnTo>
                  <a:pt x="0" y="98919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95" b="-95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/>
          <p:cNvSpPr txBox="1"/>
          <p:nvPr/>
        </p:nvSpPr>
        <p:spPr>
          <a:xfrm>
            <a:off x="7753686" y="6007016"/>
            <a:ext cx="2780627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FFFFFF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</a:p>
        </p:txBody>
      </p:sp>
      <p:sp>
        <p:nvSpPr>
          <p:cNvPr id="4" name="Freeform 4"/>
          <p:cNvSpPr/>
          <p:nvPr/>
        </p:nvSpPr>
        <p:spPr>
          <a:xfrm>
            <a:off x="8671845" y="8275690"/>
            <a:ext cx="944310" cy="1203194"/>
          </a:xfrm>
          <a:custGeom>
            <a:avLst/>
            <a:gdLst/>
            <a:ahLst/>
            <a:cxnLst/>
            <a:rect l="l" t="t" r="r" b="b"/>
            <a:pathLst>
              <a:path w="944310" h="1203194">
                <a:moveTo>
                  <a:pt x="0" y="0"/>
                </a:moveTo>
                <a:lnTo>
                  <a:pt x="944310" y="0"/>
                </a:lnTo>
                <a:lnTo>
                  <a:pt x="944310" y="1203195"/>
                </a:lnTo>
                <a:lnTo>
                  <a:pt x="0" y="120319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25" b="-25"/>
            </a:stretch>
          </a:blipFill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7233" y="111798"/>
            <a:ext cx="16713535" cy="10063404"/>
          </a:xfrm>
          <a:custGeom>
            <a:avLst/>
            <a:gdLst/>
            <a:ahLst/>
            <a:cxnLst/>
            <a:rect l="l" t="t" r="r" b="b"/>
            <a:pathLst>
              <a:path w="16713535" h="10063404">
                <a:moveTo>
                  <a:pt x="0" y="0"/>
                </a:moveTo>
                <a:lnTo>
                  <a:pt x="16713534" y="0"/>
                </a:lnTo>
                <a:lnTo>
                  <a:pt x="16713534" y="10063404"/>
                </a:lnTo>
                <a:lnTo>
                  <a:pt x="0" y="100634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>
            <a:off x="-53329" y="10018781"/>
            <a:ext cx="18394658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9" y="0"/>
                </a:lnTo>
                <a:lnTo>
                  <a:pt x="18394659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" y="114300"/>
            <a:ext cx="16459200" cy="10018781"/>
          </a:xfrm>
          <a:custGeom>
            <a:avLst/>
            <a:gdLst/>
            <a:ahLst/>
            <a:cxnLst/>
            <a:rect l="l" t="t" r="r" b="b"/>
            <a:pathLst>
              <a:path w="16459200" h="10287000">
                <a:moveTo>
                  <a:pt x="0" y="0"/>
                </a:moveTo>
                <a:lnTo>
                  <a:pt x="16459200" y="0"/>
                </a:lnTo>
                <a:lnTo>
                  <a:pt x="164592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 b="1" dirty="0"/>
          </a:p>
        </p:txBody>
      </p:sp>
      <p:grpSp>
        <p:nvGrpSpPr>
          <p:cNvPr id="3" name="Group 3"/>
          <p:cNvGrpSpPr/>
          <p:nvPr/>
        </p:nvGrpSpPr>
        <p:grpSpPr>
          <a:xfrm>
            <a:off x="-78723" y="10018781"/>
            <a:ext cx="15625076" cy="268652"/>
            <a:chOff x="0" y="0"/>
            <a:chExt cx="20833435" cy="3582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833462" cy="358140"/>
            </a:xfrm>
            <a:custGeom>
              <a:avLst/>
              <a:gdLst/>
              <a:ahLst/>
              <a:cxnLst/>
              <a:rect l="l" t="t" r="r" b="b"/>
              <a:pathLst>
                <a:path w="20833462" h="358140">
                  <a:moveTo>
                    <a:pt x="0" y="0"/>
                  </a:moveTo>
                  <a:lnTo>
                    <a:pt x="20833462" y="0"/>
                  </a:lnTo>
                  <a:lnTo>
                    <a:pt x="20833462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02235B"/>
            </a:solidFill>
          </p:spPr>
          <p:txBody>
            <a:bodyPr/>
            <a:lstStyle/>
            <a:p>
              <a:endParaRPr lang="es-ES_tradnl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549422" y="10018781"/>
            <a:ext cx="2766513" cy="268652"/>
            <a:chOff x="0" y="0"/>
            <a:chExt cx="3688684" cy="3582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8" name="Rectángulo 7">
            <a:extLst>
              <a:ext uri="{FF2B5EF4-FFF2-40B4-BE49-F238E27FC236}">
                <a16:creationId xmlns:a16="http://schemas.microsoft.com/office/drawing/2014/main" id="{7D25F2FF-E520-C16A-2B21-BA33C741957C}"/>
              </a:ext>
            </a:extLst>
          </p:cNvPr>
          <p:cNvSpPr/>
          <p:nvPr/>
        </p:nvSpPr>
        <p:spPr>
          <a:xfrm>
            <a:off x="9601200" y="8039100"/>
            <a:ext cx="3429000" cy="1066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sz="1400" dirty="0">
              <a:latin typeface="Arial" panose="020B0604020202020204" pitchFamily="34" charset="0"/>
              <a:ea typeface="Apple Color Emoji" pitchFamily="2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ea typeface="Apple Color Emoji" pitchFamily="2" charset="0"/>
                <a:cs typeface="Arial" panose="020B0604020202020204" pitchFamily="34" charset="0"/>
              </a:rPr>
              <a:t>Colocamos una certificación de Capital de Desarrollo (CDK’s) hasta por $6,000 MDP en 2 </a:t>
            </a:r>
            <a:r>
              <a:rPr lang="es-MX" sz="1400" dirty="0">
                <a:ea typeface="Apple Color Emoji" pitchFamily="2" charset="0"/>
                <a:cs typeface="Arial" panose="020B0604020202020204" pitchFamily="34" charset="0"/>
              </a:rPr>
              <a:t>series</a:t>
            </a:r>
            <a:r>
              <a:rPr lang="es-MX" sz="1400" dirty="0">
                <a:latin typeface="Arial" panose="020B0604020202020204" pitchFamily="34" charset="0"/>
                <a:ea typeface="Apple Color Emoji" pitchFamily="2" charset="0"/>
                <a:cs typeface="Arial" panose="020B0604020202020204" pitchFamily="34" charset="0"/>
              </a:rPr>
              <a:t> para invertir en proyectos de hasta $20,000 MDP con Deuda y Capital</a:t>
            </a:r>
          </a:p>
          <a:p>
            <a:pPr algn="ctr"/>
            <a:endParaRPr lang="es-MX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A66242F-66A4-88D0-CDB0-743527EB8472}"/>
              </a:ext>
            </a:extLst>
          </p:cNvPr>
          <p:cNvSpPr/>
          <p:nvPr/>
        </p:nvSpPr>
        <p:spPr>
          <a:xfrm>
            <a:off x="13258800" y="7866511"/>
            <a:ext cx="2766536" cy="1066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Nosotros detectamos oportunidades productivas donde nadie más puede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4731E64-E3E0-F7F5-16ED-F493148D098D}"/>
              </a:ext>
            </a:extLst>
          </p:cNvPr>
          <p:cNvSpPr/>
          <p:nvPr/>
        </p:nvSpPr>
        <p:spPr>
          <a:xfrm>
            <a:off x="6284260" y="7847841"/>
            <a:ext cx="2514600" cy="10668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Tenemos un equipo interno altamente especializado con décadas de experiencia</a:t>
            </a:r>
          </a:p>
        </p:txBody>
      </p:sp>
    </p:spTree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8723" y="10018781"/>
            <a:ext cx="15625076" cy="268652"/>
            <a:chOff x="0" y="0"/>
            <a:chExt cx="20833435" cy="3582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833462" cy="358140"/>
            </a:xfrm>
            <a:custGeom>
              <a:avLst/>
              <a:gdLst/>
              <a:ahLst/>
              <a:cxnLst/>
              <a:rect l="l" t="t" r="r" b="b"/>
              <a:pathLst>
                <a:path w="20833462" h="358140">
                  <a:moveTo>
                    <a:pt x="0" y="0"/>
                  </a:moveTo>
                  <a:lnTo>
                    <a:pt x="20833462" y="0"/>
                  </a:lnTo>
                  <a:lnTo>
                    <a:pt x="20833462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02235B"/>
            </a:solidFill>
          </p:spPr>
          <p:txBody>
            <a:bodyPr/>
            <a:lstStyle/>
            <a:p>
              <a:endParaRPr lang="es-ES_tradnl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549422" y="10018781"/>
            <a:ext cx="2766513" cy="268652"/>
            <a:chOff x="0" y="0"/>
            <a:chExt cx="3688684" cy="3582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6" name="Freeform 6"/>
          <p:cNvSpPr/>
          <p:nvPr/>
        </p:nvSpPr>
        <p:spPr>
          <a:xfrm>
            <a:off x="16168355" y="9378911"/>
            <a:ext cx="1482998" cy="273875"/>
          </a:xfrm>
          <a:custGeom>
            <a:avLst/>
            <a:gdLst/>
            <a:ahLst/>
            <a:cxnLst/>
            <a:rect l="l" t="t" r="r" b="b"/>
            <a:pathLst>
              <a:path w="1482998" h="273875">
                <a:moveTo>
                  <a:pt x="0" y="0"/>
                </a:moveTo>
                <a:lnTo>
                  <a:pt x="1482998" y="0"/>
                </a:lnTo>
                <a:lnTo>
                  <a:pt x="1482998" y="273875"/>
                </a:lnTo>
                <a:lnTo>
                  <a:pt x="0" y="27387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300" r="-300"/>
            </a:stretch>
          </a:blipFill>
        </p:spPr>
        <p:txBody>
          <a:bodyPr/>
          <a:lstStyle/>
          <a:p>
            <a:endParaRPr lang="es-ES_tradnl"/>
          </a:p>
        </p:txBody>
      </p:sp>
      <p:grpSp>
        <p:nvGrpSpPr>
          <p:cNvPr id="7" name="Group 7"/>
          <p:cNvGrpSpPr/>
          <p:nvPr/>
        </p:nvGrpSpPr>
        <p:grpSpPr>
          <a:xfrm>
            <a:off x="-344566" y="-6219"/>
            <a:ext cx="2776039" cy="278177"/>
            <a:chOff x="0" y="0"/>
            <a:chExt cx="3701385" cy="370903"/>
          </a:xfrm>
        </p:grpSpPr>
        <p:sp>
          <p:nvSpPr>
            <p:cNvPr id="8" name="Freeform 8"/>
            <p:cNvSpPr/>
            <p:nvPr/>
          </p:nvSpPr>
          <p:spPr>
            <a:xfrm>
              <a:off x="6350" y="635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9" name="Freeform 9" descr="Imagen"/>
          <p:cNvSpPr/>
          <p:nvPr/>
        </p:nvSpPr>
        <p:spPr>
          <a:xfrm>
            <a:off x="796111" y="1752141"/>
            <a:ext cx="1432954" cy="1432954"/>
          </a:xfrm>
          <a:custGeom>
            <a:avLst/>
            <a:gdLst/>
            <a:ahLst/>
            <a:cxnLst/>
            <a:rect l="l" t="t" r="r" b="b"/>
            <a:pathLst>
              <a:path w="1432954" h="1432954">
                <a:moveTo>
                  <a:pt x="0" y="0"/>
                </a:moveTo>
                <a:lnTo>
                  <a:pt x="1432955" y="0"/>
                </a:lnTo>
                <a:lnTo>
                  <a:pt x="1432955" y="1432955"/>
                </a:lnTo>
                <a:lnTo>
                  <a:pt x="0" y="1432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10" name="Freeform 10"/>
          <p:cNvSpPr/>
          <p:nvPr/>
        </p:nvSpPr>
        <p:spPr>
          <a:xfrm>
            <a:off x="1116657" y="4351636"/>
            <a:ext cx="791864" cy="791864"/>
          </a:xfrm>
          <a:custGeom>
            <a:avLst/>
            <a:gdLst/>
            <a:ahLst/>
            <a:cxnLst/>
            <a:rect l="l" t="t" r="r" b="b"/>
            <a:pathLst>
              <a:path w="791864" h="791864">
                <a:moveTo>
                  <a:pt x="0" y="0"/>
                </a:moveTo>
                <a:lnTo>
                  <a:pt x="791864" y="0"/>
                </a:lnTo>
                <a:lnTo>
                  <a:pt x="791864" y="791864"/>
                </a:lnTo>
                <a:lnTo>
                  <a:pt x="0" y="7918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grpSp>
        <p:nvGrpSpPr>
          <p:cNvPr id="11" name="Group 11"/>
          <p:cNvGrpSpPr/>
          <p:nvPr/>
        </p:nvGrpSpPr>
        <p:grpSpPr>
          <a:xfrm>
            <a:off x="7772672" y="1746078"/>
            <a:ext cx="10032824" cy="6902184"/>
            <a:chOff x="0" y="0"/>
            <a:chExt cx="13377099" cy="92029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377099" cy="8009720"/>
            </a:xfrm>
            <a:custGeom>
              <a:avLst/>
              <a:gdLst/>
              <a:ahLst/>
              <a:cxnLst/>
              <a:rect l="l" t="t" r="r" b="b"/>
              <a:pathLst>
                <a:path w="13377099" h="8009720">
                  <a:moveTo>
                    <a:pt x="0" y="0"/>
                  </a:moveTo>
                  <a:lnTo>
                    <a:pt x="13377099" y="0"/>
                  </a:lnTo>
                  <a:lnTo>
                    <a:pt x="13377099" y="8009720"/>
                  </a:lnTo>
                  <a:lnTo>
                    <a:pt x="0" y="80097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546461" y="8009720"/>
              <a:ext cx="10284176" cy="1193192"/>
            </a:xfrm>
            <a:custGeom>
              <a:avLst/>
              <a:gdLst/>
              <a:ahLst/>
              <a:cxnLst/>
              <a:rect l="l" t="t" r="r" b="b"/>
              <a:pathLst>
                <a:path w="10284176" h="1193192">
                  <a:moveTo>
                    <a:pt x="0" y="0"/>
                  </a:moveTo>
                  <a:lnTo>
                    <a:pt x="10284176" y="0"/>
                  </a:lnTo>
                  <a:lnTo>
                    <a:pt x="10284176" y="1193192"/>
                  </a:lnTo>
                  <a:lnTo>
                    <a:pt x="0" y="11931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431473" y="1685466"/>
            <a:ext cx="4617239" cy="449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90024" lvl="1" indent="-95012" algn="just">
              <a:lnSpc>
                <a:spcPts val="2772"/>
              </a:lnSpc>
              <a:buFont typeface="Arial"/>
              <a:buChar char="•"/>
            </a:pPr>
            <a:r>
              <a:rPr lang="en-US" sz="2100">
                <a:solidFill>
                  <a:srgbClr val="04174C"/>
                </a:solidFill>
                <a:latin typeface="Mazzard"/>
                <a:ea typeface="Mazzard"/>
                <a:cs typeface="Mazzard"/>
                <a:sym typeface="Mazzard"/>
              </a:rPr>
              <a:t>Con más de 30 años de historia, Inmobilia ha desarrollado más de 60 proyectos que representan 7.8 millones de metros cuadrados y una inversión de más de US$1.400 millones.</a:t>
            </a:r>
          </a:p>
          <a:p>
            <a:pPr marL="190024" lvl="1" indent="-95012" algn="just">
              <a:lnSpc>
                <a:spcPts val="2772"/>
              </a:lnSpc>
            </a:pPr>
            <a:endParaRPr lang="en-US" sz="2100">
              <a:solidFill>
                <a:srgbClr val="04174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marL="189890" lvl="1" indent="-94945" algn="just">
              <a:lnSpc>
                <a:spcPts val="2772"/>
              </a:lnSpc>
              <a:buFont typeface="Arial"/>
              <a:buChar char="•"/>
            </a:pPr>
            <a:r>
              <a:rPr lang="en-US" sz="2100">
                <a:solidFill>
                  <a:srgbClr val="08184A"/>
                </a:solidFill>
                <a:latin typeface="Mazzard"/>
                <a:ea typeface="Mazzard"/>
                <a:cs typeface="Mazzard"/>
                <a:sym typeface="Mazzard"/>
              </a:rPr>
              <a:t>Hemos construido importantes alianzas estratégicas con líderes de la industria a nivel mundial, las cuales han enriquecido a nuestra empresa al capitalizar las mejores prácticas del mercado.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37315" y="493076"/>
            <a:ext cx="5672127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 i="1" dirty="0">
                <a:solidFill>
                  <a:srgbClr val="000000"/>
                </a:solidFill>
                <a:latin typeface="Blacker Sans Text Italics"/>
                <a:ea typeface="Blacker Sans Text Italics"/>
                <a:cs typeface="Blacker Sans Text Italics"/>
                <a:sym typeface="Blacker Sans Text Italics"/>
              </a:rPr>
              <a:t>HECHOS CLAVE</a:t>
            </a:r>
          </a:p>
        </p:txBody>
      </p:sp>
    </p:spTree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14737" y="510670"/>
            <a:ext cx="5497344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 b="1">
                <a:solidFill>
                  <a:srgbClr val="FFFFFF"/>
                </a:solidFill>
                <a:latin typeface="Blacker Sans Text Bold"/>
                <a:ea typeface="Blacker Sans Text Bold"/>
                <a:cs typeface="Blacker Sans Text Bold"/>
                <a:sym typeface="Blacker Sans Text Bold"/>
              </a:rPr>
              <a:t>ALCANCE GLOBAL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17537" y="9367557"/>
            <a:ext cx="1959894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>
                <a:solidFill>
                  <a:srgbClr val="FFFFFF"/>
                </a:solidFill>
                <a:latin typeface="Mazzard Bold"/>
                <a:ea typeface="Mazzard Bold"/>
                <a:cs typeface="Mazzard Bold"/>
                <a:sym typeface="Mazzard Bold"/>
              </a:rPr>
              <a:t>inmobilia.mx</a:t>
            </a:r>
          </a:p>
        </p:txBody>
      </p:sp>
      <p:sp>
        <p:nvSpPr>
          <p:cNvPr id="4" name="Freeform 4"/>
          <p:cNvSpPr/>
          <p:nvPr/>
        </p:nvSpPr>
        <p:spPr>
          <a:xfrm>
            <a:off x="-53329" y="10018781"/>
            <a:ext cx="18394658" cy="268652"/>
          </a:xfrm>
          <a:custGeom>
            <a:avLst/>
            <a:gdLst/>
            <a:ahLst/>
            <a:cxnLst/>
            <a:rect l="l" t="t" r="r" b="b"/>
            <a:pathLst>
              <a:path w="18394658" h="268652">
                <a:moveTo>
                  <a:pt x="0" y="0"/>
                </a:moveTo>
                <a:lnTo>
                  <a:pt x="18394659" y="0"/>
                </a:lnTo>
                <a:lnTo>
                  <a:pt x="18394659" y="268653"/>
                </a:lnTo>
                <a:lnTo>
                  <a:pt x="0" y="2686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5" name="Freeform 5"/>
          <p:cNvSpPr/>
          <p:nvPr/>
        </p:nvSpPr>
        <p:spPr>
          <a:xfrm>
            <a:off x="16140566" y="9372582"/>
            <a:ext cx="1511932" cy="286984"/>
          </a:xfrm>
          <a:custGeom>
            <a:avLst/>
            <a:gdLst/>
            <a:ahLst/>
            <a:cxnLst/>
            <a:rect l="l" t="t" r="r" b="b"/>
            <a:pathLst>
              <a:path w="1511932" h="286984">
                <a:moveTo>
                  <a:pt x="0" y="0"/>
                </a:moveTo>
                <a:lnTo>
                  <a:pt x="1511931" y="0"/>
                </a:lnTo>
                <a:lnTo>
                  <a:pt x="1511931" y="286984"/>
                </a:lnTo>
                <a:lnTo>
                  <a:pt x="0" y="286984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103" r="-1103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Freeform 6"/>
          <p:cNvSpPr/>
          <p:nvPr/>
        </p:nvSpPr>
        <p:spPr>
          <a:xfrm>
            <a:off x="3645568" y="1641241"/>
            <a:ext cx="12115800" cy="6448425"/>
          </a:xfrm>
          <a:custGeom>
            <a:avLst/>
            <a:gdLst/>
            <a:ahLst/>
            <a:cxnLst/>
            <a:rect l="l" t="t" r="r" b="b"/>
            <a:pathLst>
              <a:path w="12115800" h="6448425">
                <a:moveTo>
                  <a:pt x="0" y="0"/>
                </a:moveTo>
                <a:lnTo>
                  <a:pt x="12115800" y="0"/>
                </a:lnTo>
                <a:lnTo>
                  <a:pt x="12115800" y="6448425"/>
                </a:lnTo>
                <a:lnTo>
                  <a:pt x="0" y="64484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AutoShape 7"/>
          <p:cNvSpPr/>
          <p:nvPr/>
        </p:nvSpPr>
        <p:spPr>
          <a:xfrm rot="9884074">
            <a:off x="4329786" y="4414269"/>
            <a:ext cx="977723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_tradnl"/>
          </a:p>
        </p:txBody>
      </p:sp>
      <p:sp>
        <p:nvSpPr>
          <p:cNvPr id="8" name="TextBox 8"/>
          <p:cNvSpPr txBox="1"/>
          <p:nvPr/>
        </p:nvSpPr>
        <p:spPr>
          <a:xfrm>
            <a:off x="2577432" y="4102450"/>
            <a:ext cx="1721184" cy="83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FFFFFF"/>
                </a:solidFill>
                <a:latin typeface="Mazzard"/>
                <a:ea typeface="Mazzard"/>
                <a:cs typeface="Mazzard"/>
                <a:sym typeface="Mazzard"/>
              </a:rPr>
              <a:t>Mercado futuro potencial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12109" y="8575441"/>
            <a:ext cx="11263781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FFFFFF"/>
                </a:solidFill>
                <a:latin typeface="Mazzard"/>
                <a:ea typeface="Mazzard"/>
                <a:cs typeface="Mazzard"/>
                <a:sym typeface="Mazzard"/>
              </a:rPr>
              <a:t>Mercados internacionales actuales e inversiones potenciales</a:t>
            </a:r>
          </a:p>
        </p:txBody>
      </p:sp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3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94800" y="6639345"/>
            <a:ext cx="3735627" cy="3647977"/>
          </a:xfrm>
          <a:custGeom>
            <a:avLst/>
            <a:gdLst/>
            <a:ahLst/>
            <a:cxnLst/>
            <a:rect l="l" t="t" r="r" b="b"/>
            <a:pathLst>
              <a:path w="3735627" h="3647977">
                <a:moveTo>
                  <a:pt x="0" y="0"/>
                </a:moveTo>
                <a:lnTo>
                  <a:pt x="3735627" y="0"/>
                </a:lnTo>
                <a:lnTo>
                  <a:pt x="3735627" y="3647977"/>
                </a:lnTo>
                <a:lnTo>
                  <a:pt x="0" y="3647977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1" b="-111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TextBox 3"/>
          <p:cNvSpPr txBox="1"/>
          <p:nvPr/>
        </p:nvSpPr>
        <p:spPr>
          <a:xfrm>
            <a:off x="2258526" y="3144411"/>
            <a:ext cx="8383880" cy="2581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70"/>
              </a:lnSpc>
            </a:pPr>
            <a:r>
              <a:rPr lang="en-US" sz="8475" b="1" i="1">
                <a:solidFill>
                  <a:srgbClr val="FFFFFF"/>
                </a:solidFill>
                <a:latin typeface="Blacker Sans Text Bold Italics"/>
                <a:ea typeface="Blacker Sans Text Bold Italics"/>
                <a:cs typeface="Blacker Sans Text Bold Italics"/>
                <a:sym typeface="Blacker Sans Text Bold Italics"/>
              </a:rPr>
              <a:t>PORTAFOLIO COMPLETO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284517" y="5884470"/>
            <a:ext cx="1113650" cy="222661"/>
            <a:chOff x="0" y="0"/>
            <a:chExt cx="1484867" cy="296881"/>
          </a:xfrm>
        </p:grpSpPr>
        <p:sp>
          <p:nvSpPr>
            <p:cNvPr id="5" name="Freeform 5"/>
            <p:cNvSpPr/>
            <p:nvPr/>
          </p:nvSpPr>
          <p:spPr>
            <a:xfrm>
              <a:off x="6350" y="6350"/>
              <a:ext cx="1472184" cy="284226"/>
            </a:xfrm>
            <a:custGeom>
              <a:avLst/>
              <a:gdLst/>
              <a:ahLst/>
              <a:cxnLst/>
              <a:rect l="l" t="t" r="r" b="b"/>
              <a:pathLst>
                <a:path w="1472184" h="284226">
                  <a:moveTo>
                    <a:pt x="0" y="0"/>
                  </a:moveTo>
                  <a:lnTo>
                    <a:pt x="1472184" y="0"/>
                  </a:lnTo>
                  <a:lnTo>
                    <a:pt x="1472184" y="284226"/>
                  </a:lnTo>
                  <a:lnTo>
                    <a:pt x="0" y="284226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6" name="Freeform 6"/>
          <p:cNvSpPr/>
          <p:nvPr/>
        </p:nvSpPr>
        <p:spPr>
          <a:xfrm>
            <a:off x="16794180" y="567253"/>
            <a:ext cx="934252" cy="934254"/>
          </a:xfrm>
          <a:custGeom>
            <a:avLst/>
            <a:gdLst/>
            <a:ahLst/>
            <a:cxnLst/>
            <a:rect l="l" t="t" r="r" b="b"/>
            <a:pathLst>
              <a:path w="934252" h="934254">
                <a:moveTo>
                  <a:pt x="0" y="0"/>
                </a:moveTo>
                <a:lnTo>
                  <a:pt x="934252" y="0"/>
                </a:lnTo>
                <a:lnTo>
                  <a:pt x="934252" y="934254"/>
                </a:lnTo>
                <a:lnTo>
                  <a:pt x="0" y="9342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TextBox 7"/>
          <p:cNvSpPr txBox="1"/>
          <p:nvPr/>
        </p:nvSpPr>
        <p:spPr>
          <a:xfrm>
            <a:off x="617537" y="9354149"/>
            <a:ext cx="166698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 b="1">
                <a:solidFill>
                  <a:srgbClr val="FFFFFF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inmobilia.mx</a:t>
            </a:r>
          </a:p>
        </p:txBody>
      </p:sp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2347" y="-7028"/>
            <a:ext cx="18390794" cy="1220857"/>
            <a:chOff x="0" y="0"/>
            <a:chExt cx="24521059" cy="1627810"/>
          </a:xfrm>
        </p:grpSpPr>
        <p:sp>
          <p:nvSpPr>
            <p:cNvPr id="3" name="Freeform 3"/>
            <p:cNvSpPr/>
            <p:nvPr/>
          </p:nvSpPr>
          <p:spPr>
            <a:xfrm>
              <a:off x="6350" y="6350"/>
              <a:ext cx="24508333" cy="1615059"/>
            </a:xfrm>
            <a:custGeom>
              <a:avLst/>
              <a:gdLst/>
              <a:ahLst/>
              <a:cxnLst/>
              <a:rect l="l" t="t" r="r" b="b"/>
              <a:pathLst>
                <a:path w="24508333" h="1615059">
                  <a:moveTo>
                    <a:pt x="0" y="0"/>
                  </a:moveTo>
                  <a:lnTo>
                    <a:pt x="24508333" y="0"/>
                  </a:lnTo>
                  <a:lnTo>
                    <a:pt x="24508333" y="1615059"/>
                  </a:lnTo>
                  <a:lnTo>
                    <a:pt x="0" y="1615059"/>
                  </a:lnTo>
                  <a:close/>
                </a:path>
              </a:pathLst>
            </a:custGeom>
            <a:solidFill>
              <a:srgbClr val="02235B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9971" y="506480"/>
            <a:ext cx="3698652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750">
                <a:solidFill>
                  <a:srgbClr val="FFFFFF"/>
                </a:solidFill>
                <a:latin typeface="Blacker Sans Text"/>
                <a:ea typeface="Blacker Sans Text"/>
                <a:cs typeface="Blacker Sans Text"/>
                <a:sym typeface="Blacker Sans Text"/>
              </a:rPr>
              <a:t>PORTAFOLIO</a:t>
            </a:r>
          </a:p>
        </p:txBody>
      </p:sp>
      <p:sp>
        <p:nvSpPr>
          <p:cNvPr id="5" name="Freeform 5"/>
          <p:cNvSpPr/>
          <p:nvPr/>
        </p:nvSpPr>
        <p:spPr>
          <a:xfrm>
            <a:off x="16883308" y="262433"/>
            <a:ext cx="822915" cy="803795"/>
          </a:xfrm>
          <a:custGeom>
            <a:avLst/>
            <a:gdLst/>
            <a:ahLst/>
            <a:cxnLst/>
            <a:rect l="l" t="t" r="r" b="b"/>
            <a:pathLst>
              <a:path w="822915" h="803795">
                <a:moveTo>
                  <a:pt x="0" y="0"/>
                </a:moveTo>
                <a:lnTo>
                  <a:pt x="822916" y="0"/>
                </a:lnTo>
                <a:lnTo>
                  <a:pt x="822916" y="803795"/>
                </a:lnTo>
                <a:lnTo>
                  <a:pt x="0" y="80379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58" r="-158"/>
            </a:stretch>
          </a:blipFill>
        </p:spPr>
        <p:txBody>
          <a:bodyPr/>
          <a:lstStyle/>
          <a:p>
            <a:endParaRPr lang="es-ES_tradnl"/>
          </a:p>
        </p:txBody>
      </p:sp>
      <p:grpSp>
        <p:nvGrpSpPr>
          <p:cNvPr id="6" name="Group 6"/>
          <p:cNvGrpSpPr/>
          <p:nvPr/>
        </p:nvGrpSpPr>
        <p:grpSpPr>
          <a:xfrm>
            <a:off x="-344566" y="-6219"/>
            <a:ext cx="2776039" cy="278177"/>
            <a:chOff x="0" y="0"/>
            <a:chExt cx="3701385" cy="370903"/>
          </a:xfrm>
        </p:grpSpPr>
        <p:sp>
          <p:nvSpPr>
            <p:cNvPr id="7" name="Freeform 7"/>
            <p:cNvSpPr/>
            <p:nvPr/>
          </p:nvSpPr>
          <p:spPr>
            <a:xfrm>
              <a:off x="6350" y="6350"/>
              <a:ext cx="3688715" cy="358140"/>
            </a:xfrm>
            <a:custGeom>
              <a:avLst/>
              <a:gdLst/>
              <a:ahLst/>
              <a:cxnLst/>
              <a:rect l="l" t="t" r="r" b="b"/>
              <a:pathLst>
                <a:path w="3688715" h="358140">
                  <a:moveTo>
                    <a:pt x="0" y="0"/>
                  </a:moveTo>
                  <a:lnTo>
                    <a:pt x="3688715" y="0"/>
                  </a:lnTo>
                  <a:lnTo>
                    <a:pt x="3688715" y="358140"/>
                  </a:lnTo>
                  <a:lnTo>
                    <a:pt x="0" y="358140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266265" y="1795839"/>
            <a:ext cx="2575028" cy="6950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 b="1">
                <a:solidFill>
                  <a:srgbClr val="06235C"/>
                </a:solidFill>
                <a:latin typeface="Mazzard Bold"/>
                <a:ea typeface="Mazzard Bold"/>
                <a:cs typeface="Mazzard Bold"/>
                <a:sym typeface="Mazzard Bold"/>
              </a:rPr>
              <a:t>MÉRIDA</a:t>
            </a:r>
          </a:p>
          <a:p>
            <a:pPr algn="l">
              <a:lnSpc>
                <a:spcPts val="1026"/>
              </a:lnSpc>
            </a:pPr>
            <a:endParaRPr lang="en-US" sz="1700" b="1">
              <a:solidFill>
                <a:srgbClr val="06235C"/>
              </a:solidFill>
              <a:latin typeface="Mazzard Bold"/>
              <a:ea typeface="Mazzard Bold"/>
              <a:cs typeface="Mazzard Bold"/>
              <a:sym typeface="Mazzard Bol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Yucatan Country Club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r>
              <a:rPr lang="en-US" sz="95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Anthea | Amanhá Residences | Harmonia</a:t>
            </a:r>
          </a:p>
          <a:p>
            <a:pPr algn="l">
              <a:lnSpc>
                <a:spcPts val="1026"/>
              </a:lnSpc>
            </a:pPr>
            <a:r>
              <a:rPr lang="en-US" sz="95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Apartments | Serena | Kanhá | Lotes</a:t>
            </a: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Campus Country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El Jaguar Golf Course</a:t>
            </a:r>
          </a:p>
          <a:p>
            <a:pPr algn="l">
              <a:lnSpc>
                <a:spcPts val="102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Paseo Country</a:t>
            </a:r>
          </a:p>
          <a:p>
            <a:pPr algn="l">
              <a:lnSpc>
                <a:spcPts val="102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Country Towers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r>
              <a:rPr lang="en-US" sz="95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Aqua | Terra | Aria</a:t>
            </a: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Via Montejo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r>
              <a:rPr lang="en-US" sz="95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Oceana | Atlantida | Indico | Torre Uno</a:t>
            </a:r>
          </a:p>
          <a:p>
            <a:pPr algn="l">
              <a:lnSpc>
                <a:spcPts val="1026"/>
              </a:lnSpc>
            </a:pPr>
            <a:r>
              <a:rPr lang="en-US" sz="95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Torre Dos | Casa Mitos | Hyatt Place</a:t>
            </a: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026"/>
              </a:lnSpc>
            </a:pPr>
            <a:endParaRPr lang="en-US" sz="95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Parque Central Cholul</a:t>
            </a:r>
          </a:p>
          <a:p>
            <a:pPr algn="l">
              <a:lnSpc>
                <a:spcPts val="102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Tao Apartments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The Harbor Lifestyle Mall</a:t>
            </a:r>
          </a:p>
          <a:p>
            <a:pPr algn="l">
              <a:lnSpc>
                <a:spcPts val="102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Villas del Sol Signature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Vía Colón</a:t>
            </a:r>
          </a:p>
          <a:p>
            <a:pPr algn="l">
              <a:lnSpc>
                <a:spcPts val="102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Zen Apartments &amp; Homes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02661" y="1879670"/>
            <a:ext cx="19051" cy="1024773"/>
            <a:chOff x="0" y="0"/>
            <a:chExt cx="25401" cy="1366364"/>
          </a:xfrm>
        </p:grpSpPr>
        <p:sp>
          <p:nvSpPr>
            <p:cNvPr id="10" name="Freeform 10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792268" y="1895026"/>
            <a:ext cx="30595" cy="1266435"/>
            <a:chOff x="0" y="0"/>
            <a:chExt cx="40793" cy="1688580"/>
          </a:xfrm>
        </p:grpSpPr>
        <p:sp>
          <p:nvSpPr>
            <p:cNvPr id="12" name="Freeform 12"/>
            <p:cNvSpPr/>
            <p:nvPr/>
          </p:nvSpPr>
          <p:spPr>
            <a:xfrm>
              <a:off x="0" y="12700"/>
              <a:ext cx="25400" cy="1657223"/>
            </a:xfrm>
            <a:custGeom>
              <a:avLst/>
              <a:gdLst/>
              <a:ahLst/>
              <a:cxnLst/>
              <a:rect l="l" t="t" r="r" b="b"/>
              <a:pathLst>
                <a:path w="25400" h="1657223">
                  <a:moveTo>
                    <a:pt x="0" y="165722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65722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7283401" y="1846294"/>
            <a:ext cx="3588025" cy="7131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 b="1">
                <a:solidFill>
                  <a:srgbClr val="06235C"/>
                </a:solidFill>
                <a:latin typeface="Mazzard Bold"/>
                <a:ea typeface="Mazzard Bold"/>
                <a:cs typeface="Mazzard Bold"/>
                <a:sym typeface="Mazzard Bold"/>
              </a:rPr>
              <a:t>TULUM</a:t>
            </a:r>
          </a:p>
          <a:p>
            <a:pPr algn="l">
              <a:lnSpc>
                <a:spcPts val="1836"/>
              </a:lnSpc>
            </a:pPr>
            <a:endParaRPr lang="en-US" sz="1700" b="1">
              <a:solidFill>
                <a:srgbClr val="06235C"/>
              </a:solidFill>
              <a:latin typeface="Mazzard Bold"/>
              <a:ea typeface="Mazzard Bold"/>
              <a:cs typeface="Mazzard Bold"/>
              <a:sym typeface="Mazzard Bol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Aldea Maya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Aldea Maya II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Aldea Zamá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Humana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Gran Tulum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Bungalos Village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Scorpios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Faena Residences Tulum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The Reserve at Mayakoba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Mayaliah Tulum – MGallery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The Standard, Tulum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Tulum 101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Nido by Tulum 101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Ramia by Tulum 101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101 Park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4003218" y="1879669"/>
            <a:ext cx="19052" cy="1024773"/>
            <a:chOff x="0" y="0"/>
            <a:chExt cx="25402" cy="1366365"/>
          </a:xfrm>
        </p:grpSpPr>
        <p:sp>
          <p:nvSpPr>
            <p:cNvPr id="15" name="Freeform 15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328216" y="1846294"/>
            <a:ext cx="2195950" cy="4159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 b="1">
                <a:solidFill>
                  <a:srgbClr val="06235C"/>
                </a:solidFill>
                <a:latin typeface="Mazzard Bold"/>
                <a:ea typeface="Mazzard Bold"/>
                <a:cs typeface="Mazzard Bold"/>
                <a:sym typeface="Mazzard Bold"/>
              </a:rPr>
              <a:t>CANCÚN</a:t>
            </a:r>
          </a:p>
          <a:p>
            <a:pPr algn="l">
              <a:lnSpc>
                <a:spcPts val="1836"/>
              </a:lnSpc>
            </a:pPr>
            <a:endParaRPr lang="en-US" sz="1700" b="1">
              <a:solidFill>
                <a:srgbClr val="06235C"/>
              </a:solidFill>
              <a:latin typeface="Mazzard Bold"/>
              <a:ea typeface="Mazzard Bold"/>
              <a:cs typeface="Mazzard Bold"/>
              <a:sym typeface="Mazzard Bol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Aria Puerto Cancún 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Novo Cancún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SLS Cancun Hotel &amp;</a:t>
            </a: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Residences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SLS Harbour Beach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SLS Marina Beach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SLS Bahía Beach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SLS Ocean Beach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Puerto Cancún Club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041321" y="7923653"/>
            <a:ext cx="19051" cy="1024773"/>
            <a:chOff x="0" y="0"/>
            <a:chExt cx="25401" cy="1366364"/>
          </a:xfrm>
        </p:grpSpPr>
        <p:sp>
          <p:nvSpPr>
            <p:cNvPr id="18" name="Freeform 18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352031" y="7850723"/>
            <a:ext cx="2214999" cy="1645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 b="1">
                <a:solidFill>
                  <a:srgbClr val="06235C"/>
                </a:solidFill>
                <a:latin typeface="Mazzard Bold"/>
                <a:ea typeface="Mazzard Bold"/>
                <a:cs typeface="Mazzard Bold"/>
                <a:sym typeface="Mazzard Bold"/>
              </a:rPr>
              <a:t>SAN LUIS POTOSÍ</a:t>
            </a:r>
          </a:p>
          <a:p>
            <a:pPr algn="l">
              <a:lnSpc>
                <a:spcPts val="1836"/>
              </a:lnSpc>
            </a:pPr>
            <a:endParaRPr lang="en-US" sz="1700" b="1">
              <a:solidFill>
                <a:srgbClr val="06235C"/>
              </a:solidFill>
              <a:latin typeface="Mazzard Bold"/>
              <a:ea typeface="Mazzard Bold"/>
              <a:cs typeface="Mazzard Bold"/>
              <a:sym typeface="Mazzard Bol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The Park Residences Livewell | Oak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The Park Corporate Park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4022269" y="6491306"/>
            <a:ext cx="19051" cy="1024773"/>
            <a:chOff x="0" y="0"/>
            <a:chExt cx="25402" cy="1366364"/>
          </a:xfrm>
        </p:grpSpPr>
        <p:sp>
          <p:nvSpPr>
            <p:cNvPr id="21" name="Freeform 21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4337743" y="6457931"/>
            <a:ext cx="2195950" cy="730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 b="1">
                <a:solidFill>
                  <a:srgbClr val="06235C"/>
                </a:solidFill>
                <a:latin typeface="Mazzard Bold"/>
                <a:ea typeface="Mazzard Bold"/>
                <a:cs typeface="Mazzard Bold"/>
                <a:sym typeface="Mazzard Bold"/>
              </a:rPr>
              <a:t>ESTADO DE MÉXICO</a:t>
            </a:r>
          </a:p>
          <a:p>
            <a:pPr algn="l">
              <a:lnSpc>
                <a:spcPts val="1836"/>
              </a:lnSpc>
            </a:pPr>
            <a:endParaRPr lang="en-US" sz="1700" b="1">
              <a:solidFill>
                <a:srgbClr val="06235C"/>
              </a:solidFill>
              <a:latin typeface="Mazzard Bold"/>
              <a:ea typeface="Mazzard Bold"/>
              <a:cs typeface="Mazzard Bold"/>
              <a:sym typeface="Mazzard Bol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Almera House 57</a:t>
            </a:r>
          </a:p>
        </p:txBody>
      </p:sp>
      <p:sp>
        <p:nvSpPr>
          <p:cNvPr id="23" name="TextBox 23"/>
          <p:cNvSpPr txBox="1"/>
          <p:nvPr/>
        </p:nvSpPr>
        <p:spPr>
          <a:xfrm rot="-5400000">
            <a:off x="-616277" y="4914808"/>
            <a:ext cx="1814738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1">
                <a:solidFill>
                  <a:srgbClr val="04174C"/>
                </a:solidFill>
                <a:latin typeface="Mazzard Medium"/>
                <a:ea typeface="Mazzard Medium"/>
                <a:cs typeface="Mazzard Medium"/>
                <a:sym typeface="Mazzard Medium"/>
              </a:rPr>
              <a:t>MEXICO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216879" y="6837005"/>
            <a:ext cx="1497098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0"/>
              </a:lnSpc>
            </a:pPr>
            <a:r>
              <a:rPr lang="en-US" sz="1700" b="1">
                <a:solidFill>
                  <a:srgbClr val="04174C"/>
                </a:solidFill>
                <a:latin typeface="Mazzard Bold"/>
                <a:ea typeface="Mazzard Bold"/>
                <a:cs typeface="Mazzard Bold"/>
                <a:sym typeface="Mazzard Bold"/>
              </a:rPr>
              <a:t>BELICE</a:t>
            </a:r>
          </a:p>
        </p:txBody>
      </p:sp>
      <p:sp>
        <p:nvSpPr>
          <p:cNvPr id="25" name="Freeform 25"/>
          <p:cNvSpPr/>
          <p:nvPr/>
        </p:nvSpPr>
        <p:spPr>
          <a:xfrm>
            <a:off x="16711119" y="7794227"/>
            <a:ext cx="1026232" cy="1598022"/>
          </a:xfrm>
          <a:custGeom>
            <a:avLst/>
            <a:gdLst/>
            <a:ahLst/>
            <a:cxnLst/>
            <a:rect l="l" t="t" r="r" b="b"/>
            <a:pathLst>
              <a:path w="1026232" h="1598022">
                <a:moveTo>
                  <a:pt x="0" y="0"/>
                </a:moveTo>
                <a:lnTo>
                  <a:pt x="1026231" y="0"/>
                </a:lnTo>
                <a:lnTo>
                  <a:pt x="1026231" y="1598022"/>
                </a:lnTo>
                <a:lnTo>
                  <a:pt x="0" y="15980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89" b="-189"/>
            </a:stretch>
          </a:blipFill>
        </p:spPr>
        <p:txBody>
          <a:bodyPr/>
          <a:lstStyle/>
          <a:p>
            <a:endParaRPr lang="es-ES_tradnl"/>
          </a:p>
        </p:txBody>
      </p:sp>
      <p:grpSp>
        <p:nvGrpSpPr>
          <p:cNvPr id="26" name="Group 26"/>
          <p:cNvGrpSpPr/>
          <p:nvPr/>
        </p:nvGrpSpPr>
        <p:grpSpPr>
          <a:xfrm>
            <a:off x="14507153" y="7869773"/>
            <a:ext cx="1939114" cy="983005"/>
            <a:chOff x="0" y="0"/>
            <a:chExt cx="2585486" cy="1310673"/>
          </a:xfrm>
        </p:grpSpPr>
        <p:sp>
          <p:nvSpPr>
            <p:cNvPr id="27" name="Freeform 27"/>
            <p:cNvSpPr/>
            <p:nvPr/>
          </p:nvSpPr>
          <p:spPr>
            <a:xfrm>
              <a:off x="921" y="2888"/>
              <a:ext cx="2579436" cy="1307854"/>
            </a:xfrm>
            <a:custGeom>
              <a:avLst/>
              <a:gdLst/>
              <a:ahLst/>
              <a:cxnLst/>
              <a:rect l="l" t="t" r="r" b="b"/>
              <a:pathLst>
                <a:path w="2579436" h="1307854">
                  <a:moveTo>
                    <a:pt x="8396" y="0"/>
                  </a:moveTo>
                  <a:lnTo>
                    <a:pt x="692659" y="1297278"/>
                  </a:lnTo>
                  <a:lnTo>
                    <a:pt x="688461" y="1301106"/>
                  </a:lnTo>
                  <a:lnTo>
                    <a:pt x="688461" y="1294391"/>
                  </a:lnTo>
                  <a:lnTo>
                    <a:pt x="2579436" y="1294391"/>
                  </a:lnTo>
                  <a:lnTo>
                    <a:pt x="2579436" y="1307854"/>
                  </a:lnTo>
                  <a:lnTo>
                    <a:pt x="688410" y="1307854"/>
                  </a:lnTo>
                  <a:cubicBezTo>
                    <a:pt x="686720" y="1307854"/>
                    <a:pt x="685133" y="1306747"/>
                    <a:pt x="684212" y="1304934"/>
                  </a:cubicBezTo>
                  <a:lnTo>
                    <a:pt x="0" y="7655"/>
                  </a:lnTo>
                  <a:close/>
                </a:path>
              </a:pathLst>
            </a:custGeom>
            <a:solidFill>
              <a:srgbClr val="DCDEE0"/>
            </a:solidFill>
          </p:spPr>
          <p:txBody>
            <a:bodyPr/>
            <a:lstStyle/>
            <a:p>
              <a:endParaRPr lang="es-ES_tradnl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1197828" y="7284689"/>
            <a:ext cx="19051" cy="1024773"/>
            <a:chOff x="0" y="0"/>
            <a:chExt cx="25401" cy="1366364"/>
          </a:xfrm>
        </p:grpSpPr>
        <p:sp>
          <p:nvSpPr>
            <p:cNvPr id="29" name="Freeform 29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1464529" y="7422172"/>
            <a:ext cx="3042624" cy="730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Four Seasons Caye Chapel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White Shark Golf Course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1158610" y="2336500"/>
            <a:ext cx="19051" cy="1024773"/>
            <a:chOff x="0" y="0"/>
            <a:chExt cx="25401" cy="1366364"/>
          </a:xfrm>
        </p:grpSpPr>
        <p:sp>
          <p:nvSpPr>
            <p:cNvPr id="32" name="Freeform 32"/>
            <p:cNvSpPr/>
            <p:nvPr/>
          </p:nvSpPr>
          <p:spPr>
            <a:xfrm>
              <a:off x="0" y="12700"/>
              <a:ext cx="25400" cy="1340993"/>
            </a:xfrm>
            <a:custGeom>
              <a:avLst/>
              <a:gdLst/>
              <a:ahLst/>
              <a:cxnLst/>
              <a:rect l="l" t="t" r="r" b="b"/>
              <a:pathLst>
                <a:path w="25400" h="1340993">
                  <a:moveTo>
                    <a:pt x="0" y="1340993"/>
                  </a:moveTo>
                  <a:lnTo>
                    <a:pt x="0" y="0"/>
                  </a:lnTo>
                  <a:lnTo>
                    <a:pt x="25400" y="0"/>
                  </a:lnTo>
                  <a:lnTo>
                    <a:pt x="25400" y="1340993"/>
                  </a:lnTo>
                  <a:close/>
                </a:path>
              </a:pathLst>
            </a:custGeom>
            <a:solidFill>
              <a:srgbClr val="F52328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33" name="Freeform 33"/>
          <p:cNvSpPr/>
          <p:nvPr/>
        </p:nvSpPr>
        <p:spPr>
          <a:xfrm>
            <a:off x="13306230" y="5088082"/>
            <a:ext cx="1693350" cy="1261184"/>
          </a:xfrm>
          <a:custGeom>
            <a:avLst/>
            <a:gdLst/>
            <a:ahLst/>
            <a:cxnLst/>
            <a:rect l="l" t="t" r="r" b="b"/>
            <a:pathLst>
              <a:path w="1693350" h="1261184">
                <a:moveTo>
                  <a:pt x="0" y="0"/>
                </a:moveTo>
                <a:lnTo>
                  <a:pt x="1693350" y="0"/>
                </a:lnTo>
                <a:lnTo>
                  <a:pt x="1693350" y="1261184"/>
                </a:lnTo>
                <a:lnTo>
                  <a:pt x="0" y="126118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98" r="-198"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4" name="TextBox 34"/>
          <p:cNvSpPr txBox="1"/>
          <p:nvPr/>
        </p:nvSpPr>
        <p:spPr>
          <a:xfrm>
            <a:off x="11342003" y="2317450"/>
            <a:ext cx="2195949" cy="2330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Montalbán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Villas Tres Cantos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Monteturia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Fernández Caro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Emilio Muñoz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1158610" y="1819652"/>
            <a:ext cx="1591751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0"/>
              </a:lnSpc>
            </a:pPr>
            <a:r>
              <a:rPr lang="en-US" sz="1700" b="1">
                <a:solidFill>
                  <a:srgbClr val="04174C"/>
                </a:solidFill>
                <a:latin typeface="Mazzard Bold"/>
                <a:ea typeface="Mazzard Bold"/>
                <a:cs typeface="Mazzard Bold"/>
                <a:sym typeface="Mazzard Bold"/>
              </a:rPr>
              <a:t>ESPAÑA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10871426" y="2994768"/>
            <a:ext cx="2020122" cy="2325019"/>
            <a:chOff x="0" y="0"/>
            <a:chExt cx="2693496" cy="3100025"/>
          </a:xfrm>
        </p:grpSpPr>
        <p:sp>
          <p:nvSpPr>
            <p:cNvPr id="37" name="Freeform 37"/>
            <p:cNvSpPr/>
            <p:nvPr/>
          </p:nvSpPr>
          <p:spPr>
            <a:xfrm>
              <a:off x="0" y="16598"/>
              <a:ext cx="2693494" cy="3067061"/>
            </a:xfrm>
            <a:custGeom>
              <a:avLst/>
              <a:gdLst/>
              <a:ahLst/>
              <a:cxnLst/>
              <a:rect l="l" t="t" r="r" b="b"/>
              <a:pathLst>
                <a:path w="2693494" h="3067061">
                  <a:moveTo>
                    <a:pt x="9380" y="0"/>
                  </a:moveTo>
                  <a:lnTo>
                    <a:pt x="9380" y="2386027"/>
                  </a:lnTo>
                  <a:lnTo>
                    <a:pt x="4690" y="2386027"/>
                  </a:lnTo>
                  <a:lnTo>
                    <a:pt x="4690" y="2369428"/>
                  </a:lnTo>
                  <a:lnTo>
                    <a:pt x="2688194" y="2369428"/>
                  </a:lnTo>
                  <a:cubicBezTo>
                    <a:pt x="2690773" y="2369428"/>
                    <a:pt x="2692884" y="2376898"/>
                    <a:pt x="2692884" y="2386027"/>
                  </a:cubicBezTo>
                  <a:lnTo>
                    <a:pt x="2693494" y="3066895"/>
                  </a:lnTo>
                  <a:lnTo>
                    <a:pt x="2684113" y="3067061"/>
                  </a:lnTo>
                  <a:lnTo>
                    <a:pt x="2683504" y="2386193"/>
                  </a:lnTo>
                  <a:lnTo>
                    <a:pt x="2688194" y="2386193"/>
                  </a:lnTo>
                  <a:lnTo>
                    <a:pt x="2688194" y="2402791"/>
                  </a:lnTo>
                  <a:lnTo>
                    <a:pt x="4690" y="2402791"/>
                  </a:lnTo>
                  <a:cubicBezTo>
                    <a:pt x="2111" y="2402791"/>
                    <a:pt x="0" y="2395322"/>
                    <a:pt x="0" y="238619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CDEE0"/>
            </a:solidFill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3380795" y="2231624"/>
            <a:ext cx="2195949" cy="2330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Balmis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Tempranales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Puerta Mirasierra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Portillo del Pardo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Navalmanzano Puerta de Hierro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5435727" y="2231624"/>
            <a:ext cx="2195949" cy="30167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Montegranado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Nuevo Tres Cantos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RC 3A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Madrigal 6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La Piovera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Etruria 40</a:t>
            </a:r>
          </a:p>
          <a:p>
            <a:pPr algn="l">
              <a:lnSpc>
                <a:spcPts val="1836"/>
              </a:lnSpc>
            </a:pPr>
            <a:endParaRPr lang="en-US" sz="1700">
              <a:solidFill>
                <a:srgbClr val="06235C"/>
              </a:solidFill>
              <a:latin typeface="Mazzard"/>
              <a:ea typeface="Mazzard"/>
              <a:cs typeface="Mazzard"/>
              <a:sym typeface="Mazzard"/>
            </a:endParaRPr>
          </a:p>
          <a:p>
            <a:pPr algn="l">
              <a:lnSpc>
                <a:spcPts val="1836"/>
              </a:lnSpc>
            </a:pPr>
            <a:r>
              <a:rPr lang="en-US" sz="1700">
                <a:solidFill>
                  <a:srgbClr val="06235C"/>
                </a:solidFill>
                <a:latin typeface="Mazzard"/>
                <a:ea typeface="Mazzard"/>
                <a:cs typeface="Mazzard"/>
                <a:sym typeface="Mazzard"/>
              </a:rPr>
              <a:t>El Encinar</a:t>
            </a:r>
          </a:p>
        </p:txBody>
      </p:sp>
    </p:spTree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877</Words>
  <Application>Microsoft Macintosh PowerPoint</Application>
  <PresentationFormat>Personalizado</PresentationFormat>
  <Paragraphs>256</Paragraphs>
  <Slides>20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20</vt:i4>
      </vt:variant>
    </vt:vector>
  </HeadingPairs>
  <TitlesOfParts>
    <vt:vector size="37" baseType="lpstr">
      <vt:lpstr>Mazzard Medium</vt:lpstr>
      <vt:lpstr>Arial Bold</vt:lpstr>
      <vt:lpstr>Blacker Sans Text Italics</vt:lpstr>
      <vt:lpstr>Blacker Sans Text</vt:lpstr>
      <vt:lpstr>Mazzard Bold</vt:lpstr>
      <vt:lpstr>Trebuchet MS</vt:lpstr>
      <vt:lpstr>Blacker Sans Text Bold Italics</vt:lpstr>
      <vt:lpstr>Arial</vt:lpstr>
      <vt:lpstr>Apple Color Emoji</vt:lpstr>
      <vt:lpstr>Microsoft Sans Serif</vt:lpstr>
      <vt:lpstr>Calibri</vt:lpstr>
      <vt:lpstr>Helvetica Bold</vt:lpstr>
      <vt:lpstr>Aptos</vt:lpstr>
      <vt:lpstr>Mazzard</vt:lpstr>
      <vt:lpstr>Blacker Sans Text Bold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EQUIPO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Inmobilia Presentación v16 - ESP</dc:title>
  <cp:lastModifiedBy>Lizeth Aracelly Hernández Ojeda</cp:lastModifiedBy>
  <cp:revision>5</cp:revision>
  <dcterms:created xsi:type="dcterms:W3CDTF">2006-08-16T00:00:00Z</dcterms:created>
  <dcterms:modified xsi:type="dcterms:W3CDTF">2026-08-12T23:54:51Z</dcterms:modified>
  <dc:identifier>DAGZBsBWw4s</dc:identifier>
</cp:coreProperties>
</file>